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Lst>
  <p:notesMasterIdLst>
    <p:notesMasterId r:id="rId35"/>
  </p:notesMasterIdLst>
  <p:handoutMasterIdLst>
    <p:handoutMasterId r:id="rId36"/>
  </p:handoutMasterIdLst>
  <p:sldIdLst>
    <p:sldId id="278" r:id="rId2"/>
    <p:sldId id="302" r:id="rId3"/>
    <p:sldId id="303" r:id="rId4"/>
    <p:sldId id="305" r:id="rId5"/>
    <p:sldId id="281" r:id="rId6"/>
    <p:sldId id="280" r:id="rId7"/>
    <p:sldId id="310" r:id="rId8"/>
    <p:sldId id="307" r:id="rId9"/>
    <p:sldId id="308" r:id="rId10"/>
    <p:sldId id="309" r:id="rId11"/>
    <p:sldId id="311" r:id="rId12"/>
    <p:sldId id="312" r:id="rId13"/>
    <p:sldId id="313" r:id="rId14"/>
    <p:sldId id="301" r:id="rId15"/>
    <p:sldId id="314" r:id="rId16"/>
    <p:sldId id="315" r:id="rId17"/>
    <p:sldId id="316" r:id="rId18"/>
    <p:sldId id="317" r:id="rId19"/>
    <p:sldId id="318" r:id="rId20"/>
    <p:sldId id="319" r:id="rId21"/>
    <p:sldId id="320" r:id="rId22"/>
    <p:sldId id="321" r:id="rId23"/>
    <p:sldId id="322" r:id="rId24"/>
    <p:sldId id="323" r:id="rId25"/>
    <p:sldId id="324" r:id="rId26"/>
    <p:sldId id="325" r:id="rId27"/>
    <p:sldId id="326" r:id="rId28"/>
    <p:sldId id="327" r:id="rId29"/>
    <p:sldId id="328" r:id="rId30"/>
    <p:sldId id="329" r:id="rId31"/>
    <p:sldId id="330" r:id="rId32"/>
    <p:sldId id="306" r:id="rId33"/>
    <p:sldId id="289" r:id="rId34"/>
  </p:sldIdLst>
  <p:sldSz cx="12179300" cy="9134475" type="ledger"/>
  <p:notesSz cx="7010400" cy="9296400"/>
  <p:defaultTextStyle>
    <a:defPPr>
      <a:defRPr lang="en-US"/>
    </a:defPPr>
    <a:lvl1pPr algn="l" defTabSz="1216025" rtl="0" fontAlgn="base">
      <a:spcBef>
        <a:spcPct val="0"/>
      </a:spcBef>
      <a:spcAft>
        <a:spcPct val="0"/>
      </a:spcAft>
      <a:defRPr sz="2400" kern="1200">
        <a:solidFill>
          <a:schemeClr val="tx1"/>
        </a:solidFill>
        <a:latin typeface="Arial" charset="0"/>
        <a:ea typeface="+mn-ea"/>
        <a:cs typeface="Arial" charset="0"/>
      </a:defRPr>
    </a:lvl1pPr>
    <a:lvl2pPr marL="606425" indent="-149225" algn="l" defTabSz="1216025" rtl="0" fontAlgn="base">
      <a:spcBef>
        <a:spcPct val="0"/>
      </a:spcBef>
      <a:spcAft>
        <a:spcPct val="0"/>
      </a:spcAft>
      <a:defRPr sz="2400" kern="1200">
        <a:solidFill>
          <a:schemeClr val="tx1"/>
        </a:solidFill>
        <a:latin typeface="Arial" charset="0"/>
        <a:ea typeface="+mn-ea"/>
        <a:cs typeface="Arial" charset="0"/>
      </a:defRPr>
    </a:lvl2pPr>
    <a:lvl3pPr marL="1216025" indent="-301625" algn="l" defTabSz="1216025" rtl="0" fontAlgn="base">
      <a:spcBef>
        <a:spcPct val="0"/>
      </a:spcBef>
      <a:spcAft>
        <a:spcPct val="0"/>
      </a:spcAft>
      <a:defRPr sz="2400" kern="1200">
        <a:solidFill>
          <a:schemeClr val="tx1"/>
        </a:solidFill>
        <a:latin typeface="Arial" charset="0"/>
        <a:ea typeface="+mn-ea"/>
        <a:cs typeface="Arial" charset="0"/>
      </a:defRPr>
    </a:lvl3pPr>
    <a:lvl4pPr marL="1824038" indent="-452438" algn="l" defTabSz="1216025" rtl="0" fontAlgn="base">
      <a:spcBef>
        <a:spcPct val="0"/>
      </a:spcBef>
      <a:spcAft>
        <a:spcPct val="0"/>
      </a:spcAft>
      <a:defRPr sz="2400" kern="1200">
        <a:solidFill>
          <a:schemeClr val="tx1"/>
        </a:solidFill>
        <a:latin typeface="Arial" charset="0"/>
        <a:ea typeface="+mn-ea"/>
        <a:cs typeface="Arial" charset="0"/>
      </a:defRPr>
    </a:lvl4pPr>
    <a:lvl5pPr marL="2433638" indent="-604838" algn="l" defTabSz="1216025"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B800"/>
    <a:srgbClr val="66CC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8020" autoAdjust="0"/>
  </p:normalViewPr>
  <p:slideViewPr>
    <p:cSldViewPr>
      <p:cViewPr>
        <p:scale>
          <a:sx n="54" d="100"/>
          <a:sy n="54" d="100"/>
        </p:scale>
        <p:origin x="-1098" y="-30"/>
      </p:cViewPr>
      <p:guideLst>
        <p:guide orient="horz" pos="2877"/>
        <p:guide pos="383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247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defTabSz="1217265">
              <a:defRPr sz="1200"/>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defTabSz="1217265">
              <a:defRPr sz="1200"/>
            </a:lvl1pPr>
          </a:lstStyle>
          <a:p>
            <a:pPr>
              <a:defRPr/>
            </a:pPr>
            <a:fld id="{F1638029-A93E-4405-87F0-CC97ED63C92F}" type="datetimeFigureOut">
              <a:rPr lang="en-US"/>
              <a:pPr>
                <a:defRPr/>
              </a:pPr>
              <a:t>9/10/2012</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defTabSz="1217265">
              <a:defRPr sz="1200"/>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defTabSz="1217265">
              <a:defRPr sz="1200"/>
            </a:lvl1pPr>
          </a:lstStyle>
          <a:p>
            <a:pPr>
              <a:defRPr/>
            </a:pPr>
            <a:fld id="{B09733EB-F9F0-489C-B6AF-C42E4E3294A5}" type="slidenum">
              <a:rPr lang="en-US"/>
              <a:pPr>
                <a:defRPr/>
              </a:pPr>
              <a:t>‹#›</a:t>
            </a:fld>
            <a:endParaRPr lang="en-US"/>
          </a:p>
        </p:txBody>
      </p:sp>
    </p:spTree>
    <p:extLst>
      <p:ext uri="{BB962C8B-B14F-4D97-AF65-F5344CB8AC3E}">
        <p14:creationId xmlns:p14="http://schemas.microsoft.com/office/powerpoint/2010/main" val="28797645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61723" tIns="30862" rIns="61723" bIns="30862" rtlCol="0"/>
          <a:lstStyle>
            <a:lvl1pPr algn="l" defTabSz="1217265">
              <a:defRPr sz="800"/>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61723" tIns="30862" rIns="61723" bIns="30862" rtlCol="0"/>
          <a:lstStyle>
            <a:lvl1pPr algn="r" defTabSz="1217265">
              <a:defRPr sz="800"/>
            </a:lvl1pPr>
          </a:lstStyle>
          <a:p>
            <a:pPr>
              <a:defRPr/>
            </a:pPr>
            <a:fld id="{A7C111F5-4343-4373-8CD6-067555B85DFC}" type="datetimeFigureOut">
              <a:rPr lang="en-US"/>
              <a:pPr>
                <a:defRPr/>
              </a:pPr>
              <a:t>9/10/2012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61723" tIns="30862" rIns="61723" bIns="30862" rtlCol="0" anchor="ctr"/>
          <a:lstStyle/>
          <a:p>
            <a:pPr lvl="0"/>
            <a:endParaRPr lang="en-US" noProof="0" smtClean="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61723" tIns="30862" rIns="61723" bIns="30862"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61723" tIns="30862" rIns="61723" bIns="30862" rtlCol="0" anchor="b"/>
          <a:lstStyle>
            <a:lvl1pPr algn="l" defTabSz="1217265">
              <a:defRPr sz="800"/>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61723" tIns="30862" rIns="61723" bIns="30862" rtlCol="0" anchor="b"/>
          <a:lstStyle>
            <a:lvl1pPr algn="r" defTabSz="1217265">
              <a:defRPr sz="800"/>
            </a:lvl1pPr>
          </a:lstStyle>
          <a:p>
            <a:pPr>
              <a:defRPr/>
            </a:pPr>
            <a:fld id="{733DF882-2DD5-4076-8827-3C2453010718}" type="slidenum">
              <a:rPr lang="en-US"/>
              <a:pPr>
                <a:defRPr/>
              </a:pPr>
              <a:t>‹#›</a:t>
            </a:fld>
            <a:endParaRPr lang="en-US"/>
          </a:p>
        </p:txBody>
      </p:sp>
    </p:spTree>
    <p:extLst>
      <p:ext uri="{BB962C8B-B14F-4D97-AF65-F5344CB8AC3E}">
        <p14:creationId xmlns:p14="http://schemas.microsoft.com/office/powerpoint/2010/main" val="26225492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5613" algn="l" rtl="0" eaLnBrk="0" fontAlgn="base" hangingPunct="0">
      <a:spcBef>
        <a:spcPct val="30000"/>
      </a:spcBef>
      <a:spcAft>
        <a:spcPct val="0"/>
      </a:spcAft>
      <a:defRPr sz="1200" kern="1200">
        <a:solidFill>
          <a:schemeClr val="tx1"/>
        </a:solidFill>
        <a:latin typeface="+mn-lt"/>
        <a:ea typeface="+mn-ea"/>
        <a:cs typeface="+mn-cs"/>
      </a:defRPr>
    </a:lvl2pPr>
    <a:lvl3pPr marL="912813" algn="l" rtl="0" eaLnBrk="0" fontAlgn="base" hangingPunct="0">
      <a:spcBef>
        <a:spcPct val="30000"/>
      </a:spcBef>
      <a:spcAft>
        <a:spcPct val="0"/>
      </a:spcAft>
      <a:defRPr sz="1200" kern="1200">
        <a:solidFill>
          <a:schemeClr val="tx1"/>
        </a:solidFill>
        <a:latin typeface="+mn-lt"/>
        <a:ea typeface="+mn-ea"/>
        <a:cs typeface="+mn-cs"/>
      </a:defRPr>
    </a:lvl3pPr>
    <a:lvl4pPr marL="1370013" algn="l" rtl="0" eaLnBrk="0" fontAlgn="base" hangingPunct="0">
      <a:spcBef>
        <a:spcPct val="30000"/>
      </a:spcBef>
      <a:spcAft>
        <a:spcPct val="0"/>
      </a:spcAft>
      <a:defRPr sz="1200" kern="1200">
        <a:solidFill>
          <a:schemeClr val="tx1"/>
        </a:solidFill>
        <a:latin typeface="+mn-lt"/>
        <a:ea typeface="+mn-ea"/>
        <a:cs typeface="+mn-cs"/>
      </a:defRPr>
    </a:lvl4pPr>
    <a:lvl5pPr marL="1827213" algn="l" rtl="0" eaLnBrk="0" fontAlgn="base" hangingPunct="0">
      <a:spcBef>
        <a:spcPct val="30000"/>
      </a:spcBef>
      <a:spcAft>
        <a:spcPct val="0"/>
      </a:spcAft>
      <a:defRPr sz="1200" kern="1200">
        <a:solidFill>
          <a:schemeClr val="tx1"/>
        </a:solidFill>
        <a:latin typeface="+mn-lt"/>
        <a:ea typeface="+mn-ea"/>
        <a:cs typeface="+mn-cs"/>
      </a:defRPr>
    </a:lvl5pPr>
    <a:lvl6pPr marL="2285347" algn="l" defTabSz="914139" rtl="0" eaLnBrk="1" latinLnBrk="0" hangingPunct="1">
      <a:defRPr sz="1200" kern="1200">
        <a:solidFill>
          <a:schemeClr val="tx1"/>
        </a:solidFill>
        <a:latin typeface="+mn-lt"/>
        <a:ea typeface="+mn-ea"/>
        <a:cs typeface="+mn-cs"/>
      </a:defRPr>
    </a:lvl6pPr>
    <a:lvl7pPr marL="2742417" algn="l" defTabSz="914139" rtl="0" eaLnBrk="1" latinLnBrk="0" hangingPunct="1">
      <a:defRPr sz="1200" kern="1200">
        <a:solidFill>
          <a:schemeClr val="tx1"/>
        </a:solidFill>
        <a:latin typeface="+mn-lt"/>
        <a:ea typeface="+mn-ea"/>
        <a:cs typeface="+mn-cs"/>
      </a:defRPr>
    </a:lvl7pPr>
    <a:lvl8pPr marL="3199486" algn="l" defTabSz="914139" rtl="0" eaLnBrk="1" latinLnBrk="0" hangingPunct="1">
      <a:defRPr sz="1200" kern="1200">
        <a:solidFill>
          <a:schemeClr val="tx1"/>
        </a:solidFill>
        <a:latin typeface="+mn-lt"/>
        <a:ea typeface="+mn-ea"/>
        <a:cs typeface="+mn-cs"/>
      </a:defRPr>
    </a:lvl8pPr>
    <a:lvl9pPr marL="3656556" algn="l" defTabSz="91413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7E0A312E-91C4-4729-897C-D3C1A2315837}"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409845-18A5-4EB4-A9FD-975F4EB20D50}"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b="1" dirty="0" smtClean="0"/>
              <a:t>goals </a:t>
            </a:r>
            <a:r>
              <a:rPr lang="en-US" dirty="0" smtClean="0"/>
              <a:t>of</a:t>
            </a:r>
            <a:r>
              <a:rPr lang="en-US" baseline="0" dirty="0" smtClean="0"/>
              <a:t> the Cohesive Strategy are to ensure:</a:t>
            </a:r>
          </a:p>
          <a:p>
            <a:endParaRPr lang="en-US" baseline="0" dirty="0" smtClean="0"/>
          </a:p>
          <a:p>
            <a:pPr marL="228600" lvl="0" indent="-228600">
              <a:buFont typeface="+mj-lt"/>
              <a:buAutoNum type="arabicPeriod"/>
            </a:pPr>
            <a:r>
              <a:rPr lang="en-US" sz="1200" kern="1200" dirty="0" smtClean="0">
                <a:solidFill>
                  <a:schemeClr val="tx1"/>
                </a:solidFill>
                <a:latin typeface="+mn-lt"/>
                <a:ea typeface="+mn-ea"/>
                <a:cs typeface="+mn-cs"/>
              </a:rPr>
              <a:t>Landscapes across all jurisdictions are resilient to fire-related disturbances in accordance with management objectives</a:t>
            </a:r>
          </a:p>
          <a:p>
            <a:pPr marL="228600" lvl="0" indent="-228600">
              <a:buFont typeface="+mj-lt"/>
              <a:buAutoNum type="arabicPeriod"/>
            </a:pPr>
            <a:endParaRPr lang="en-US" sz="1200" kern="1200" dirty="0" smtClean="0">
              <a:solidFill>
                <a:schemeClr val="tx1"/>
              </a:solidFill>
              <a:latin typeface="+mn-lt"/>
              <a:ea typeface="+mn-ea"/>
              <a:cs typeface="+mn-cs"/>
            </a:endParaRPr>
          </a:p>
          <a:p>
            <a:pPr marL="228600" lvl="0" indent="-228600">
              <a:buFont typeface="+mj-lt"/>
              <a:buAutoNum type="arabicPeriod"/>
            </a:pPr>
            <a:r>
              <a:rPr lang="en-US" sz="1200" kern="1200" dirty="0" smtClean="0">
                <a:solidFill>
                  <a:schemeClr val="tx1"/>
                </a:solidFill>
                <a:latin typeface="+mn-lt"/>
                <a:ea typeface="+mn-ea"/>
                <a:cs typeface="+mn-cs"/>
              </a:rPr>
              <a:t>Human populations and infrastructure can withstand a wildfire without loss of life and property, and </a:t>
            </a:r>
          </a:p>
          <a:p>
            <a:pPr marL="228600" lvl="0" indent="-228600">
              <a:buFont typeface="+mj-lt"/>
              <a:buAutoNum type="arabicPeriod"/>
            </a:pPr>
            <a:endParaRPr lang="en-US" sz="1200" kern="1200" dirty="0" smtClean="0">
              <a:solidFill>
                <a:schemeClr val="tx1"/>
              </a:solidFill>
              <a:latin typeface="+mn-lt"/>
              <a:ea typeface="+mn-ea"/>
              <a:cs typeface="+mn-cs"/>
            </a:endParaRPr>
          </a:p>
          <a:p>
            <a:pPr marL="228600" lvl="0" indent="-228600">
              <a:buFont typeface="+mj-lt"/>
              <a:buAutoNum type="arabicPeriod"/>
            </a:pPr>
            <a:r>
              <a:rPr lang="en-US" sz="1200" kern="1200" dirty="0" smtClean="0">
                <a:solidFill>
                  <a:schemeClr val="tx1"/>
                </a:solidFill>
                <a:latin typeface="+mn-lt"/>
                <a:ea typeface="+mn-ea"/>
                <a:cs typeface="+mn-cs"/>
              </a:rPr>
              <a:t>All jurisdictions participate in making and implementing safe, effective, efficient risk-based wildfire management decisions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E0A312E-91C4-4729-897C-D3C1A2315837}"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Reminder that the Cohesive Strategy has been using the CRAFT process in the design and analysis of alternatives and that different teams have had different responsibilities within this process.</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defTabSz="1216025" eaLnBrk="0" fontAlgn="base" hangingPunct="0">
              <a:spcBef>
                <a:spcPct val="0"/>
              </a:spcBef>
              <a:spcAft>
                <a:spcPct val="0"/>
              </a:spcAft>
              <a:defRPr sz="2400">
                <a:solidFill>
                  <a:schemeClr val="tx1"/>
                </a:solidFill>
                <a:latin typeface="Arial" charset="0"/>
                <a:cs typeface="Arial" charset="0"/>
              </a:defRPr>
            </a:lvl6pPr>
            <a:lvl7pPr marL="2971800" indent="-228600" defTabSz="1216025" eaLnBrk="0" fontAlgn="base" hangingPunct="0">
              <a:spcBef>
                <a:spcPct val="0"/>
              </a:spcBef>
              <a:spcAft>
                <a:spcPct val="0"/>
              </a:spcAft>
              <a:defRPr sz="2400">
                <a:solidFill>
                  <a:schemeClr val="tx1"/>
                </a:solidFill>
                <a:latin typeface="Arial" charset="0"/>
                <a:cs typeface="Arial" charset="0"/>
              </a:defRPr>
            </a:lvl7pPr>
            <a:lvl8pPr marL="3429000" indent="-228600" defTabSz="1216025" eaLnBrk="0" fontAlgn="base" hangingPunct="0">
              <a:spcBef>
                <a:spcPct val="0"/>
              </a:spcBef>
              <a:spcAft>
                <a:spcPct val="0"/>
              </a:spcAft>
              <a:defRPr sz="2400">
                <a:solidFill>
                  <a:schemeClr val="tx1"/>
                </a:solidFill>
                <a:latin typeface="Arial" charset="0"/>
                <a:cs typeface="Arial" charset="0"/>
              </a:defRPr>
            </a:lvl8pPr>
            <a:lvl9pPr marL="3886200" indent="-228600" defTabSz="1216025" eaLnBrk="0" fontAlgn="base" hangingPunct="0">
              <a:spcBef>
                <a:spcPct val="0"/>
              </a:spcBef>
              <a:spcAft>
                <a:spcPct val="0"/>
              </a:spcAft>
              <a:defRPr sz="2400">
                <a:solidFill>
                  <a:schemeClr val="tx1"/>
                </a:solidFill>
                <a:latin typeface="Arial" charset="0"/>
                <a:cs typeface="Arial" charset="0"/>
              </a:defRPr>
            </a:lvl9pPr>
          </a:lstStyle>
          <a:p>
            <a:pPr defTabSz="1216025" eaLnBrk="1" hangingPunct="1"/>
            <a:fld id="{746D9E04-23CC-47B1-A1E4-E8A30B09F035}" type="slidenum">
              <a:rPr lang="en-US" sz="800" smtClean="0"/>
              <a:pPr defTabSz="1216025" eaLnBrk="1" hangingPunct="1"/>
              <a:t>5</a:t>
            </a:fld>
            <a:endParaRPr lang="en-US" sz="8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Completing an objectives hierarchy was one of the primary exercises completed by the RSC’s during Phase 2.</a:t>
            </a: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defTabSz="1216025" eaLnBrk="0" fontAlgn="base" hangingPunct="0">
              <a:spcBef>
                <a:spcPct val="0"/>
              </a:spcBef>
              <a:spcAft>
                <a:spcPct val="0"/>
              </a:spcAft>
              <a:defRPr sz="2400">
                <a:solidFill>
                  <a:schemeClr val="tx1"/>
                </a:solidFill>
                <a:latin typeface="Arial" charset="0"/>
                <a:cs typeface="Arial" charset="0"/>
              </a:defRPr>
            </a:lvl6pPr>
            <a:lvl7pPr marL="2971800" indent="-228600" defTabSz="1216025" eaLnBrk="0" fontAlgn="base" hangingPunct="0">
              <a:spcBef>
                <a:spcPct val="0"/>
              </a:spcBef>
              <a:spcAft>
                <a:spcPct val="0"/>
              </a:spcAft>
              <a:defRPr sz="2400">
                <a:solidFill>
                  <a:schemeClr val="tx1"/>
                </a:solidFill>
                <a:latin typeface="Arial" charset="0"/>
                <a:cs typeface="Arial" charset="0"/>
              </a:defRPr>
            </a:lvl7pPr>
            <a:lvl8pPr marL="3429000" indent="-228600" defTabSz="1216025" eaLnBrk="0" fontAlgn="base" hangingPunct="0">
              <a:spcBef>
                <a:spcPct val="0"/>
              </a:spcBef>
              <a:spcAft>
                <a:spcPct val="0"/>
              </a:spcAft>
              <a:defRPr sz="2400">
                <a:solidFill>
                  <a:schemeClr val="tx1"/>
                </a:solidFill>
                <a:latin typeface="Arial" charset="0"/>
                <a:cs typeface="Arial" charset="0"/>
              </a:defRPr>
            </a:lvl8pPr>
            <a:lvl9pPr marL="3886200" indent="-228600" defTabSz="1216025" eaLnBrk="0" fontAlgn="base" hangingPunct="0">
              <a:spcBef>
                <a:spcPct val="0"/>
              </a:spcBef>
              <a:spcAft>
                <a:spcPct val="0"/>
              </a:spcAft>
              <a:defRPr sz="2400">
                <a:solidFill>
                  <a:schemeClr val="tx1"/>
                </a:solidFill>
                <a:latin typeface="Arial" charset="0"/>
                <a:cs typeface="Arial" charset="0"/>
              </a:defRPr>
            </a:lvl9pPr>
          </a:lstStyle>
          <a:p>
            <a:pPr defTabSz="1216025" eaLnBrk="1" hangingPunct="1"/>
            <a:fld id="{33580EBE-6B86-4CDF-BB7D-B076211D204F}" type="slidenum">
              <a:rPr lang="en-US" sz="800" smtClean="0"/>
              <a:pPr defTabSz="1216025" eaLnBrk="1" hangingPunct="1"/>
              <a:t>6</a:t>
            </a:fld>
            <a:endParaRPr lang="en-US" sz="8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Conceptual model that really shows (in red) what</a:t>
            </a:r>
            <a:r>
              <a:rPr lang="en-US" baseline="0" dirty="0" smtClean="0"/>
              <a:t> some of our options are to impact fire and its impacts.</a:t>
            </a:r>
            <a:endParaRPr lang="en-US" dirty="0" smtClean="0"/>
          </a:p>
        </p:txBody>
      </p:sp>
      <p:sp>
        <p:nvSpPr>
          <p:cNvPr id="60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415B87E-7966-4A80-A332-C5FB32C63B55}" type="slidenum">
              <a:rPr lang="en-US" smtClean="0"/>
              <a:pPr fontAlgn="base">
                <a:spcBef>
                  <a:spcPct val="0"/>
                </a:spcBef>
                <a:spcAft>
                  <a:spcPct val="0"/>
                </a:spcAft>
                <a:defRPr/>
              </a:pPr>
              <a:t>8</a:t>
            </a:fld>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Many more detailed conceptual models were created by the science team and shared with the RSC’s.</a:t>
            </a:r>
            <a:endParaRPr lang="en-US" dirty="0"/>
          </a:p>
        </p:txBody>
      </p:sp>
      <p:sp>
        <p:nvSpPr>
          <p:cNvPr id="4" name="Slide Number Placeholder 3"/>
          <p:cNvSpPr>
            <a:spLocks noGrp="1"/>
          </p:cNvSpPr>
          <p:nvPr>
            <p:ph type="sldNum" sz="quarter" idx="10"/>
          </p:nvPr>
        </p:nvSpPr>
        <p:spPr/>
        <p:txBody>
          <a:bodyPr/>
          <a:lstStyle/>
          <a:p>
            <a:pPr>
              <a:defRPr/>
            </a:pPr>
            <a:fld id="{A82C6175-8601-4EFB-AE8E-C1D065626AF2}" type="slidenum">
              <a:rPr lang="en-US" smtClean="0"/>
              <a:pPr>
                <a:defRPr/>
              </a:pPr>
              <a:t>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7E0A312E-91C4-4729-897C-D3C1A2315837}" type="slidenum">
              <a:rPr lang="en-US" smtClean="0">
                <a:solidFill>
                  <a:prstClr val="black"/>
                </a:solidFill>
              </a:rPr>
              <a:pPr/>
              <a:t>10</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one of the hand-outs.</a:t>
            </a:r>
            <a:endParaRPr lang="en-US" dirty="0"/>
          </a:p>
        </p:txBody>
      </p:sp>
      <p:sp>
        <p:nvSpPr>
          <p:cNvPr id="4" name="Slide Number Placeholder 3"/>
          <p:cNvSpPr>
            <a:spLocks noGrp="1"/>
          </p:cNvSpPr>
          <p:nvPr>
            <p:ph type="sldNum" sz="quarter" idx="10"/>
          </p:nvPr>
        </p:nvSpPr>
        <p:spPr/>
        <p:txBody>
          <a:bodyPr/>
          <a:lstStyle/>
          <a:p>
            <a:pPr>
              <a:defRPr/>
            </a:pPr>
            <a:fld id="{A82C6175-8601-4EFB-AE8E-C1D065626AF2}" type="slidenum">
              <a:rPr lang="en-US" smtClean="0"/>
              <a:pPr>
                <a:defRPr/>
              </a:pPr>
              <a:t>15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448" y="1826895"/>
            <a:ext cx="10453899" cy="2566957"/>
          </a:xfrm>
        </p:spPr>
        <p:txBody>
          <a:bodyPr anchor="b">
            <a:noAutofit/>
          </a:bodyPr>
          <a:lstStyle>
            <a:lvl1pPr>
              <a:defRPr sz="72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913448" y="4668732"/>
            <a:ext cx="8525510" cy="2334366"/>
          </a:xfrm>
        </p:spPr>
        <p:txBody>
          <a:bodyPr/>
          <a:lstStyle>
            <a:lvl1pPr marL="0" indent="0" algn="l">
              <a:buNone/>
              <a:defRPr>
                <a:solidFill>
                  <a:schemeClr val="tx1">
                    <a:lumMod val="75000"/>
                    <a:lumOff val="25000"/>
                  </a:schemeClr>
                </a:solidFill>
              </a:defRPr>
            </a:lvl1pPr>
            <a:lvl2pPr marL="608945" indent="0" algn="ctr">
              <a:buNone/>
              <a:defRPr>
                <a:solidFill>
                  <a:schemeClr val="tx1">
                    <a:tint val="75000"/>
                  </a:schemeClr>
                </a:solidFill>
              </a:defRPr>
            </a:lvl2pPr>
            <a:lvl3pPr marL="1217889" indent="0" algn="ctr">
              <a:buNone/>
              <a:defRPr>
                <a:solidFill>
                  <a:schemeClr val="tx1">
                    <a:tint val="75000"/>
                  </a:schemeClr>
                </a:solidFill>
              </a:defRPr>
            </a:lvl3pPr>
            <a:lvl4pPr marL="1826834" indent="0" algn="ctr">
              <a:buNone/>
              <a:defRPr>
                <a:solidFill>
                  <a:schemeClr val="tx1">
                    <a:tint val="75000"/>
                  </a:schemeClr>
                </a:solidFill>
              </a:defRPr>
            </a:lvl4pPr>
            <a:lvl5pPr marL="2435779" indent="0" algn="ctr">
              <a:buNone/>
              <a:defRPr>
                <a:solidFill>
                  <a:schemeClr val="tx1">
                    <a:tint val="75000"/>
                  </a:schemeClr>
                </a:solidFill>
              </a:defRPr>
            </a:lvl5pPr>
            <a:lvl6pPr marL="3044723" indent="0" algn="ctr">
              <a:buNone/>
              <a:defRPr>
                <a:solidFill>
                  <a:schemeClr val="tx1">
                    <a:tint val="75000"/>
                  </a:schemeClr>
                </a:solidFill>
              </a:defRPr>
            </a:lvl6pPr>
            <a:lvl7pPr marL="3653668" indent="0" algn="ctr">
              <a:buNone/>
              <a:defRPr>
                <a:solidFill>
                  <a:schemeClr val="tx1">
                    <a:tint val="75000"/>
                  </a:schemeClr>
                </a:solidFill>
              </a:defRPr>
            </a:lvl7pPr>
            <a:lvl8pPr marL="4262613" indent="0" algn="ctr">
              <a:buNone/>
              <a:defRPr>
                <a:solidFill>
                  <a:schemeClr val="tx1">
                    <a:tint val="75000"/>
                  </a:schemeClr>
                </a:solidFill>
              </a:defRPr>
            </a:lvl8pPr>
            <a:lvl9pPr marL="4871557"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5AFF5CC8-12DA-4BF1-B748-150B48B671AA}" type="datetime2">
              <a:rPr lang="en-US"/>
              <a:pPr>
                <a:defRPr/>
              </a:pPr>
              <a:t>Monday, September 10, 2012</a:t>
            </a:fld>
            <a:endParaRPr lang="en-US"/>
          </a:p>
        </p:txBody>
      </p:sp>
      <p:sp>
        <p:nvSpPr>
          <p:cNvPr id="6" name="Footer Placeholder 4"/>
          <p:cNvSpPr>
            <a:spLocks noGrp="1"/>
          </p:cNvSpPr>
          <p:nvPr>
            <p:ph type="ftr" sz="quarter" idx="11"/>
          </p:nvPr>
        </p:nvSpPr>
        <p:spPr/>
        <p:txBody>
          <a:bodyPr/>
          <a:lstStyle>
            <a:lvl1pPr algn="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5F76C73-C239-48D2-9CB5-D30DDDD8837F}" type="slidenum">
              <a:rPr lang="en-US"/>
              <a:pPr>
                <a:defRPr/>
              </a:pPr>
              <a:t>‹#›</a:t>
            </a:fld>
            <a:endParaRPr lang="en-US"/>
          </a:p>
        </p:txBody>
      </p:sp>
    </p:spTree>
    <p:extLst>
      <p:ext uri="{BB962C8B-B14F-4D97-AF65-F5344CB8AC3E}">
        <p14:creationId xmlns:p14="http://schemas.microsoft.com/office/powerpoint/2010/main" val="1577248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March 20, 2012</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E0073E0-5E44-4018-9478-3FCBAEAF0512}" type="slidenum">
              <a:rPr lang="en-US"/>
              <a:pPr>
                <a:defRPr/>
              </a:pPr>
              <a:t>‹#›</a:t>
            </a:fld>
            <a:endParaRPr lang="en-US"/>
          </a:p>
        </p:txBody>
      </p:sp>
    </p:spTree>
    <p:extLst>
      <p:ext uri="{BB962C8B-B14F-4D97-AF65-F5344CB8AC3E}">
        <p14:creationId xmlns:p14="http://schemas.microsoft.com/office/powerpoint/2010/main" val="2943257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29992" y="811953"/>
            <a:ext cx="2740343" cy="7815051"/>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8965" y="811953"/>
            <a:ext cx="8018039" cy="78150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r>
              <a:rPr lang="en-US"/>
              <a:t>March 20, 2012</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B206FE-35F4-464E-89CA-AB798CF8021B}" type="slidenum">
              <a:rPr lang="en-US"/>
              <a:pPr>
                <a:defRPr/>
              </a:pPr>
              <a:t>‹#›</a:t>
            </a:fld>
            <a:endParaRPr lang="en-US"/>
          </a:p>
        </p:txBody>
      </p:sp>
    </p:spTree>
    <p:extLst>
      <p:ext uri="{BB962C8B-B14F-4D97-AF65-F5344CB8AC3E}">
        <p14:creationId xmlns:p14="http://schemas.microsoft.com/office/powerpoint/2010/main" val="3245493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9F0163C-4284-42A1-BC7E-1C4D7C1E2556}" type="datetime2">
              <a:rPr lang="en-US"/>
              <a:pPr>
                <a:defRPr/>
              </a:pPr>
              <a:t>Monday, September 10, 2012</a:t>
            </a:fld>
            <a:endParaRPr lang="en-US"/>
          </a:p>
        </p:txBody>
      </p:sp>
      <p:sp>
        <p:nvSpPr>
          <p:cNvPr id="5" name="Footer Placeholder 4"/>
          <p:cNvSpPr>
            <a:spLocks noGrp="1"/>
          </p:cNvSpPr>
          <p:nvPr>
            <p:ph type="ftr" sz="quarter" idx="11"/>
          </p:nvPr>
        </p:nvSpPr>
        <p:spPr/>
        <p:txBody>
          <a:bodyPr/>
          <a:lstStyle>
            <a:lvl1pPr algn="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AD80BA0-0203-4976-BC60-9748289D76DE}" type="slidenum">
              <a:rPr lang="en-US"/>
              <a:pPr>
                <a:defRPr/>
              </a:pPr>
              <a:t>‹#›</a:t>
            </a:fld>
            <a:endParaRPr lang="en-US"/>
          </a:p>
        </p:txBody>
      </p:sp>
    </p:spTree>
    <p:extLst>
      <p:ext uri="{BB962C8B-B14F-4D97-AF65-F5344CB8AC3E}">
        <p14:creationId xmlns:p14="http://schemas.microsoft.com/office/powerpoint/2010/main" val="2831765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cxnSp>
        <p:nvCxnSpPr>
          <p:cNvPr id="4" name="Straight Connector 3"/>
          <p:cNvCxnSpPr/>
          <p:nvPr/>
        </p:nvCxnSpPr>
        <p:spPr>
          <a:xfrm>
            <a:off x="974725" y="6126163"/>
            <a:ext cx="10453688"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62081" y="3146320"/>
            <a:ext cx="10352405" cy="2930644"/>
          </a:xfrm>
        </p:spPr>
        <p:txBody>
          <a:bodyPr anchor="b"/>
          <a:lstStyle>
            <a:lvl1pPr algn="l">
              <a:defRPr sz="6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962081" y="6162726"/>
            <a:ext cx="10352405" cy="1998166"/>
          </a:xfrm>
        </p:spPr>
        <p:txBody>
          <a:bodyPr>
            <a:normAutofit/>
          </a:bodyPr>
          <a:lstStyle>
            <a:lvl1pPr marL="0" indent="0">
              <a:buNone/>
              <a:defRPr sz="3200">
                <a:solidFill>
                  <a:schemeClr val="tx2"/>
                </a:solidFill>
              </a:defRPr>
            </a:lvl1pPr>
            <a:lvl2pPr marL="608945" indent="0">
              <a:buNone/>
              <a:defRPr sz="2400">
                <a:solidFill>
                  <a:schemeClr val="tx1">
                    <a:tint val="75000"/>
                  </a:schemeClr>
                </a:solidFill>
              </a:defRPr>
            </a:lvl2pPr>
            <a:lvl3pPr marL="1217889" indent="0">
              <a:buNone/>
              <a:defRPr sz="2100">
                <a:solidFill>
                  <a:schemeClr val="tx1">
                    <a:tint val="75000"/>
                  </a:schemeClr>
                </a:solidFill>
              </a:defRPr>
            </a:lvl3pPr>
            <a:lvl4pPr marL="1826834" indent="0">
              <a:buNone/>
              <a:defRPr sz="1900">
                <a:solidFill>
                  <a:schemeClr val="tx1">
                    <a:tint val="75000"/>
                  </a:schemeClr>
                </a:solidFill>
              </a:defRPr>
            </a:lvl4pPr>
            <a:lvl5pPr marL="2435779" indent="0">
              <a:buNone/>
              <a:defRPr sz="1900">
                <a:solidFill>
                  <a:schemeClr val="tx1">
                    <a:tint val="75000"/>
                  </a:schemeClr>
                </a:solidFill>
              </a:defRPr>
            </a:lvl5pPr>
            <a:lvl6pPr marL="3044723" indent="0">
              <a:buNone/>
              <a:defRPr sz="1900">
                <a:solidFill>
                  <a:schemeClr val="tx1">
                    <a:tint val="75000"/>
                  </a:schemeClr>
                </a:solidFill>
              </a:defRPr>
            </a:lvl6pPr>
            <a:lvl7pPr marL="3653668" indent="0">
              <a:buNone/>
              <a:defRPr sz="1900">
                <a:solidFill>
                  <a:schemeClr val="tx1">
                    <a:tint val="75000"/>
                  </a:schemeClr>
                </a:solidFill>
              </a:defRPr>
            </a:lvl7pPr>
            <a:lvl8pPr marL="4262613" indent="0">
              <a:buNone/>
              <a:defRPr sz="1900">
                <a:solidFill>
                  <a:schemeClr val="tx1">
                    <a:tint val="75000"/>
                  </a:schemeClr>
                </a:solidFill>
              </a:defRPr>
            </a:lvl8pPr>
            <a:lvl9pPr marL="4871557" indent="0">
              <a:buNone/>
              <a:defRPr sz="19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DE0879C-8DEE-4E13-A39F-09CC73018C5D}" type="datetime2">
              <a:rPr lang="en-US"/>
              <a:pPr>
                <a:defRPr/>
              </a:pPr>
              <a:t>Monday, September 10, 2012</a:t>
            </a:fld>
            <a:endParaRPr lang="en-US"/>
          </a:p>
        </p:txBody>
      </p:sp>
      <p:sp>
        <p:nvSpPr>
          <p:cNvPr id="6" name="Footer Placeholder 4"/>
          <p:cNvSpPr>
            <a:spLocks noGrp="1"/>
          </p:cNvSpPr>
          <p:nvPr>
            <p:ph type="ftr" sz="quarter" idx="11"/>
          </p:nvPr>
        </p:nvSpPr>
        <p:spPr/>
        <p:txBody>
          <a:bodyPr/>
          <a:lstStyle>
            <a:lvl1pPr algn="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291B130-5323-40A3-A1C6-1B51932630DA}" type="slidenum">
              <a:rPr lang="en-US"/>
              <a:pPr>
                <a:defRPr/>
              </a:pPr>
              <a:t>‹#›</a:t>
            </a:fld>
            <a:endParaRPr lang="en-US"/>
          </a:p>
        </p:txBody>
      </p:sp>
    </p:spTree>
    <p:extLst>
      <p:ext uri="{BB962C8B-B14F-4D97-AF65-F5344CB8AC3E}">
        <p14:creationId xmlns:p14="http://schemas.microsoft.com/office/powerpoint/2010/main" val="197209255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8965" y="2228812"/>
            <a:ext cx="5379191" cy="6284519"/>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1144" y="2228812"/>
            <a:ext cx="5379191" cy="6284519"/>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r>
              <a:rPr lang="en-US"/>
              <a:t>March 20, 2012</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E2DC57B-E862-4A24-9672-37A53773BF2B}" type="slidenum">
              <a:rPr lang="en-US"/>
              <a:pPr>
                <a:defRPr/>
              </a:pPr>
              <a:t>‹#›</a:t>
            </a:fld>
            <a:endParaRPr lang="en-US"/>
          </a:p>
        </p:txBody>
      </p:sp>
    </p:spTree>
    <p:extLst>
      <p:ext uri="{BB962C8B-B14F-4D97-AF65-F5344CB8AC3E}">
        <p14:creationId xmlns:p14="http://schemas.microsoft.com/office/powerpoint/2010/main" val="15411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rot="5400000">
            <a:off x="2954338" y="5387975"/>
            <a:ext cx="6272212"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8965" y="2232872"/>
            <a:ext cx="5237099" cy="852127"/>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700" b="0">
                <a:solidFill>
                  <a:schemeClr val="tx2"/>
                </a:solidFill>
              </a:defRPr>
            </a:lvl1pPr>
            <a:lvl2pPr marL="608945" indent="0">
              <a:buNone/>
              <a:defRPr sz="2700" b="1"/>
            </a:lvl2pPr>
            <a:lvl3pPr marL="1217889" indent="0">
              <a:buNone/>
              <a:defRPr sz="2400" b="1"/>
            </a:lvl3pPr>
            <a:lvl4pPr marL="1826834" indent="0">
              <a:buNone/>
              <a:defRPr sz="2100" b="1"/>
            </a:lvl4pPr>
            <a:lvl5pPr marL="2435779" indent="0">
              <a:buNone/>
              <a:defRPr sz="2100" b="1"/>
            </a:lvl5pPr>
            <a:lvl6pPr marL="3044723" indent="0">
              <a:buNone/>
              <a:defRPr sz="2100" b="1"/>
            </a:lvl6pPr>
            <a:lvl7pPr marL="3653668" indent="0">
              <a:buNone/>
              <a:defRPr sz="2100" b="1"/>
            </a:lvl7pPr>
            <a:lvl8pPr marL="4262613" indent="0">
              <a:buNone/>
              <a:defRPr sz="2100" b="1"/>
            </a:lvl8pPr>
            <a:lvl9pPr marL="487155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8965" y="3247813"/>
            <a:ext cx="5237099" cy="526289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33236" y="2232872"/>
            <a:ext cx="5237099" cy="852127"/>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700" b="0" kern="1200" dirty="0" smtClean="0">
                <a:solidFill>
                  <a:schemeClr val="tx2"/>
                </a:solidFill>
                <a:latin typeface="+mn-lt"/>
                <a:ea typeface="+mn-ea"/>
                <a:cs typeface="+mn-cs"/>
              </a:defRPr>
            </a:lvl1pPr>
            <a:lvl2pPr marL="608945" indent="0">
              <a:buNone/>
              <a:defRPr sz="2700" b="1"/>
            </a:lvl2pPr>
            <a:lvl3pPr marL="1217889" indent="0">
              <a:buNone/>
              <a:defRPr sz="2400" b="1"/>
            </a:lvl3pPr>
            <a:lvl4pPr marL="1826834" indent="0">
              <a:buNone/>
              <a:defRPr sz="2100" b="1"/>
            </a:lvl4pPr>
            <a:lvl5pPr marL="2435779" indent="0">
              <a:buNone/>
              <a:defRPr sz="2100" b="1"/>
            </a:lvl5pPr>
            <a:lvl6pPr marL="3044723" indent="0">
              <a:buNone/>
              <a:defRPr sz="2100" b="1"/>
            </a:lvl6pPr>
            <a:lvl7pPr marL="3653668" indent="0">
              <a:buNone/>
              <a:defRPr sz="2100" b="1"/>
            </a:lvl7pPr>
            <a:lvl8pPr marL="4262613" indent="0">
              <a:buNone/>
              <a:defRPr sz="2100" b="1"/>
            </a:lvl8pPr>
            <a:lvl9pPr marL="487155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333236" y="3247813"/>
            <a:ext cx="5237099" cy="526289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6"/>
          <p:cNvSpPr>
            <a:spLocks noGrp="1"/>
          </p:cNvSpPr>
          <p:nvPr>
            <p:ph type="dt" sz="half" idx="10"/>
          </p:nvPr>
        </p:nvSpPr>
        <p:spPr/>
        <p:txBody>
          <a:bodyPr/>
          <a:lstStyle>
            <a:lvl1pPr>
              <a:defRPr/>
            </a:lvl1pPr>
          </a:lstStyle>
          <a:p>
            <a:pPr>
              <a:defRPr/>
            </a:pPr>
            <a:r>
              <a:rPr lang="en-US"/>
              <a:t>March 20, 2012</a:t>
            </a:r>
            <a:endParaRPr lang="en-US" dirty="0"/>
          </a:p>
        </p:txBody>
      </p:sp>
      <p:sp>
        <p:nvSpPr>
          <p:cNvPr id="9" name="Footer Placeholder 7"/>
          <p:cNvSpPr>
            <a:spLocks noGrp="1"/>
          </p:cNvSpPr>
          <p:nvPr>
            <p:ph type="ftr" sz="quarter" idx="11"/>
          </p:nvPr>
        </p:nvSpPr>
        <p:spPr/>
        <p:txBody>
          <a:bodyPr/>
          <a:lstStyle>
            <a:lvl1pPr>
              <a:defRPr/>
            </a:lvl1pPr>
          </a:lstStyle>
          <a:p>
            <a:pPr>
              <a:defRPr/>
            </a:pPr>
            <a:endParaRPr lang="en-US"/>
          </a:p>
        </p:txBody>
      </p:sp>
      <p:sp>
        <p:nvSpPr>
          <p:cNvPr id="10" name="Slide Number Placeholder 8"/>
          <p:cNvSpPr>
            <a:spLocks noGrp="1"/>
          </p:cNvSpPr>
          <p:nvPr>
            <p:ph type="sldNum" sz="quarter" idx="12"/>
          </p:nvPr>
        </p:nvSpPr>
        <p:spPr/>
        <p:txBody>
          <a:bodyPr/>
          <a:lstStyle>
            <a:lvl1pPr>
              <a:defRPr/>
            </a:lvl1pPr>
          </a:lstStyle>
          <a:p>
            <a:pPr>
              <a:defRPr/>
            </a:pPr>
            <a:fld id="{55C42538-E030-4968-A6B4-3C60806D7F6A}" type="slidenum">
              <a:rPr lang="en-US"/>
              <a:pPr>
                <a:defRPr/>
              </a:pPr>
              <a:t>‹#›</a:t>
            </a:fld>
            <a:endParaRPr lang="en-US"/>
          </a:p>
        </p:txBody>
      </p:sp>
    </p:spTree>
    <p:extLst>
      <p:ext uri="{BB962C8B-B14F-4D97-AF65-F5344CB8AC3E}">
        <p14:creationId xmlns:p14="http://schemas.microsoft.com/office/powerpoint/2010/main" val="3786669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a:t>March 20, 2012</a:t>
            </a: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03E1BED-6EF0-46FA-818A-ADC8918C1859}" type="slidenum">
              <a:rPr lang="en-US"/>
              <a:pPr>
                <a:defRPr/>
              </a:pPr>
              <a:t>‹#›</a:t>
            </a:fld>
            <a:endParaRPr lang="en-US"/>
          </a:p>
        </p:txBody>
      </p:sp>
    </p:spTree>
    <p:extLst>
      <p:ext uri="{BB962C8B-B14F-4D97-AF65-F5344CB8AC3E}">
        <p14:creationId xmlns:p14="http://schemas.microsoft.com/office/powerpoint/2010/main" val="3724284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March 20, 2012</a:t>
            </a:r>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F785657-A4A4-44EB-AA6F-C6AA9D4E3D5A}" type="slidenum">
              <a:rPr lang="en-US"/>
              <a:pPr>
                <a:defRPr/>
              </a:pPr>
              <a:t>‹#›</a:t>
            </a:fld>
            <a:endParaRPr lang="en-US"/>
          </a:p>
        </p:txBody>
      </p:sp>
    </p:spTree>
    <p:extLst>
      <p:ext uri="{BB962C8B-B14F-4D97-AF65-F5344CB8AC3E}">
        <p14:creationId xmlns:p14="http://schemas.microsoft.com/office/powerpoint/2010/main" val="3381700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p:nvCxnSpPr>
        <p:spPr>
          <a:xfrm rot="5400000">
            <a:off x="-16668" y="4768056"/>
            <a:ext cx="7427912" cy="317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8965" y="1055007"/>
            <a:ext cx="2849956" cy="1680743"/>
          </a:xfrm>
        </p:spPr>
        <p:txBody>
          <a:bodyPr anchor="b">
            <a:noAutofit/>
          </a:bodyPr>
          <a:lstStyle>
            <a:lvl1pPr algn="l">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3958272" y="1055007"/>
            <a:ext cx="7612063" cy="742937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8966" y="2837778"/>
            <a:ext cx="2849956" cy="5652259"/>
          </a:xfrm>
        </p:spPr>
        <p:txBody>
          <a:bodyPr/>
          <a:lstStyle>
            <a:lvl1pPr marL="0" indent="0">
              <a:buNone/>
              <a:defRPr sz="1900"/>
            </a:lvl1pPr>
            <a:lvl2pPr marL="608945" indent="0">
              <a:buNone/>
              <a:defRPr sz="1600"/>
            </a:lvl2pPr>
            <a:lvl3pPr marL="1217889" indent="0">
              <a:buNone/>
              <a:defRPr sz="1300"/>
            </a:lvl3pPr>
            <a:lvl4pPr marL="1826834" indent="0">
              <a:buNone/>
              <a:defRPr sz="1200"/>
            </a:lvl4pPr>
            <a:lvl5pPr marL="2435779" indent="0">
              <a:buNone/>
              <a:defRPr sz="1200"/>
            </a:lvl5pPr>
            <a:lvl6pPr marL="3044723" indent="0">
              <a:buNone/>
              <a:defRPr sz="1200"/>
            </a:lvl6pPr>
            <a:lvl7pPr marL="3653668" indent="0">
              <a:buNone/>
              <a:defRPr sz="1200"/>
            </a:lvl7pPr>
            <a:lvl8pPr marL="4262613" indent="0">
              <a:buNone/>
              <a:defRPr sz="1200"/>
            </a:lvl8pPr>
            <a:lvl9pPr marL="4871557" indent="0">
              <a:buNone/>
              <a:defRPr sz="12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r>
              <a:rPr lang="en-US"/>
              <a:t>March 20, 2012</a:t>
            </a:r>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892B5DB8-8725-4E54-B7FC-3CB51E3D1BBC}" type="slidenum">
              <a:rPr lang="en-US"/>
              <a:pPr>
                <a:defRPr/>
              </a:pPr>
              <a:t>‹#›</a:t>
            </a:fld>
            <a:endParaRPr lang="en-US"/>
          </a:p>
        </p:txBody>
      </p:sp>
    </p:spTree>
    <p:extLst>
      <p:ext uri="{BB962C8B-B14F-4D97-AF65-F5344CB8AC3E}">
        <p14:creationId xmlns:p14="http://schemas.microsoft.com/office/powerpoint/2010/main" val="2636689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965" y="1055539"/>
            <a:ext cx="2853931" cy="1684803"/>
          </a:xfrm>
        </p:spPr>
        <p:txBody>
          <a:bodyPr anchor="b"/>
          <a:lstStyle>
            <a:lvl1pPr algn="l">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3807510" y="1116437"/>
            <a:ext cx="7864319" cy="7326302"/>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4300"/>
            </a:lvl1pPr>
            <a:lvl2pPr marL="608945" indent="0">
              <a:buNone/>
              <a:defRPr sz="3700"/>
            </a:lvl2pPr>
            <a:lvl3pPr marL="1217889" indent="0">
              <a:buNone/>
              <a:defRPr sz="3200"/>
            </a:lvl3pPr>
            <a:lvl4pPr marL="1826834" indent="0">
              <a:buNone/>
              <a:defRPr sz="2700"/>
            </a:lvl4pPr>
            <a:lvl5pPr marL="2435779" indent="0">
              <a:buNone/>
              <a:defRPr sz="2700"/>
            </a:lvl5pPr>
            <a:lvl6pPr marL="3044723" indent="0">
              <a:buNone/>
              <a:defRPr sz="2700"/>
            </a:lvl6pPr>
            <a:lvl7pPr marL="3653668" indent="0">
              <a:buNone/>
              <a:defRPr sz="2700"/>
            </a:lvl7pPr>
            <a:lvl8pPr marL="4262613" indent="0">
              <a:buNone/>
              <a:defRPr sz="2700"/>
            </a:lvl8pPr>
            <a:lvl9pPr marL="4871557" indent="0">
              <a:buNone/>
              <a:defRPr sz="27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08965" y="2841837"/>
            <a:ext cx="2849956" cy="5651195"/>
          </a:xfrm>
        </p:spPr>
        <p:txBody>
          <a:bodyPr/>
          <a:lstStyle>
            <a:lvl1pPr marL="0" indent="0">
              <a:buNone/>
              <a:defRPr sz="1900"/>
            </a:lvl1pPr>
            <a:lvl2pPr marL="608945" indent="0">
              <a:buNone/>
              <a:defRPr sz="1600"/>
            </a:lvl2pPr>
            <a:lvl3pPr marL="1217889" indent="0">
              <a:buNone/>
              <a:defRPr sz="1300"/>
            </a:lvl3pPr>
            <a:lvl4pPr marL="1826834" indent="0">
              <a:buNone/>
              <a:defRPr sz="1200"/>
            </a:lvl4pPr>
            <a:lvl5pPr marL="2435779" indent="0">
              <a:buNone/>
              <a:defRPr sz="1200"/>
            </a:lvl5pPr>
            <a:lvl6pPr marL="3044723" indent="0">
              <a:buNone/>
              <a:defRPr sz="1200"/>
            </a:lvl6pPr>
            <a:lvl7pPr marL="3653668" indent="0">
              <a:buNone/>
              <a:defRPr sz="1200"/>
            </a:lvl7pPr>
            <a:lvl8pPr marL="4262613" indent="0">
              <a:buNone/>
              <a:defRPr sz="1200"/>
            </a:lvl8pPr>
            <a:lvl9pPr marL="4871557" indent="0">
              <a:buNone/>
              <a:defRPr sz="12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March 20, 2012</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7FE931-1DCD-45EB-B207-FBA0526F4308}" type="slidenum">
              <a:rPr lang="en-US"/>
              <a:pPr>
                <a:defRPr/>
              </a:pPr>
              <a:t>‹#›</a:t>
            </a:fld>
            <a:endParaRPr lang="en-US"/>
          </a:p>
        </p:txBody>
      </p:sp>
    </p:spTree>
    <p:extLst>
      <p:ext uri="{BB962C8B-B14F-4D97-AF65-F5344CB8AC3E}">
        <p14:creationId xmlns:p14="http://schemas.microsoft.com/office/powerpoint/2010/main" val="3488691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93688"/>
            <a:ext cx="12179300" cy="3048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21789" tIns="60894" rIns="121789" bIns="60894" anchor="ctr"/>
          <a:lstStyle/>
          <a:p>
            <a:pPr algn="ctr">
              <a:defRPr/>
            </a:pPr>
            <a:endParaRPr lang="en-US"/>
          </a:p>
        </p:txBody>
      </p:sp>
      <p:sp>
        <p:nvSpPr>
          <p:cNvPr id="2" name="Title Placeholder 1"/>
          <p:cNvSpPr>
            <a:spLocks noGrp="1"/>
          </p:cNvSpPr>
          <p:nvPr>
            <p:ph type="title"/>
          </p:nvPr>
        </p:nvSpPr>
        <p:spPr>
          <a:xfrm>
            <a:off x="609600" y="711200"/>
            <a:ext cx="10960100" cy="1319213"/>
          </a:xfrm>
          <a:prstGeom prst="rect">
            <a:avLst/>
          </a:prstGeom>
        </p:spPr>
        <p:txBody>
          <a:bodyPr vert="horz" lIns="121789" tIns="60894" rIns="121789" bIns="60894" rtlCol="0" anchor="ctr">
            <a:normAutofit/>
          </a:bodyPr>
          <a:lstStyle/>
          <a:p>
            <a:r>
              <a:rPr lang="en-US" smtClean="0"/>
              <a:t>Click to edit Master title style</a:t>
            </a:r>
            <a:endParaRPr lang="en-US" dirty="0"/>
          </a:p>
        </p:txBody>
      </p:sp>
      <p:sp>
        <p:nvSpPr>
          <p:cNvPr id="1028" name="Text Placeholder 2"/>
          <p:cNvSpPr>
            <a:spLocks noGrp="1"/>
          </p:cNvSpPr>
          <p:nvPr>
            <p:ph type="body" idx="1"/>
          </p:nvPr>
        </p:nvSpPr>
        <p:spPr bwMode="auto">
          <a:xfrm>
            <a:off x="609600" y="2132013"/>
            <a:ext cx="10960100" cy="649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789" tIns="60894" rIns="121789" bIns="6089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7" name="Rectangle 6"/>
          <p:cNvSpPr/>
          <p:nvPr/>
        </p:nvSpPr>
        <p:spPr>
          <a:xfrm>
            <a:off x="0" y="0"/>
            <a:ext cx="12179300" cy="4873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789" tIns="60894" rIns="121789" bIns="60894" anchor="ctr"/>
          <a:lstStyle/>
          <a:p>
            <a:pPr algn="ctr">
              <a:defRPr/>
            </a:pPr>
            <a:endParaRPr lang="en-US"/>
          </a:p>
        </p:txBody>
      </p:sp>
      <p:sp>
        <p:nvSpPr>
          <p:cNvPr id="4" name="Date Placeholder 3"/>
          <p:cNvSpPr>
            <a:spLocks noGrp="1"/>
          </p:cNvSpPr>
          <p:nvPr>
            <p:ph type="dt" sz="half" idx="2"/>
          </p:nvPr>
        </p:nvSpPr>
        <p:spPr>
          <a:xfrm>
            <a:off x="609600" y="23813"/>
            <a:ext cx="3856038" cy="439737"/>
          </a:xfrm>
          <a:prstGeom prst="rect">
            <a:avLst/>
          </a:prstGeom>
        </p:spPr>
        <p:txBody>
          <a:bodyPr vert="horz" lIns="121789" tIns="60894" rIns="121789" bIns="60894" rtlCol="0" anchor="ctr"/>
          <a:lstStyle>
            <a:lvl1pPr algn="l">
              <a:defRPr sz="1600">
                <a:solidFill>
                  <a:srgbClr val="FFFFFF"/>
                </a:solidFill>
              </a:defRPr>
            </a:lvl1pPr>
          </a:lstStyle>
          <a:p>
            <a:pPr>
              <a:defRPr/>
            </a:pPr>
            <a:r>
              <a:rPr lang="en-US"/>
              <a:t>March 20, 2012</a:t>
            </a:r>
            <a:endParaRPr lang="en-US" dirty="0"/>
          </a:p>
        </p:txBody>
      </p:sp>
      <p:sp>
        <p:nvSpPr>
          <p:cNvPr id="5" name="Footer Placeholder 4"/>
          <p:cNvSpPr>
            <a:spLocks noGrp="1"/>
          </p:cNvSpPr>
          <p:nvPr>
            <p:ph type="ftr" sz="quarter" idx="3"/>
          </p:nvPr>
        </p:nvSpPr>
        <p:spPr>
          <a:xfrm>
            <a:off x="4567238" y="23813"/>
            <a:ext cx="5480050" cy="439737"/>
          </a:xfrm>
          <a:prstGeom prst="rect">
            <a:avLst/>
          </a:prstGeom>
        </p:spPr>
        <p:txBody>
          <a:bodyPr vert="horz" lIns="121789" tIns="60894" rIns="121789" bIns="60894" rtlCol="0" anchor="ctr"/>
          <a:lstStyle>
            <a:lvl1pPr algn="ctr">
              <a:defRPr sz="1600">
                <a:solidFill>
                  <a:srgbClr val="FFFFFF"/>
                </a:solidFill>
              </a:defRPr>
            </a:lvl1pPr>
          </a:lstStyle>
          <a:p>
            <a:pPr>
              <a:defRPr/>
            </a:pPr>
            <a:endParaRPr lang="en-US"/>
          </a:p>
        </p:txBody>
      </p:sp>
      <p:sp>
        <p:nvSpPr>
          <p:cNvPr id="6" name="Slide Number Placeholder 5"/>
          <p:cNvSpPr>
            <a:spLocks noGrp="1"/>
          </p:cNvSpPr>
          <p:nvPr>
            <p:ph type="sldNum" sz="quarter" idx="4"/>
          </p:nvPr>
        </p:nvSpPr>
        <p:spPr>
          <a:xfrm>
            <a:off x="10148888" y="23813"/>
            <a:ext cx="1420812" cy="439737"/>
          </a:xfrm>
          <a:prstGeom prst="rect">
            <a:avLst/>
          </a:prstGeom>
        </p:spPr>
        <p:txBody>
          <a:bodyPr vert="horz" lIns="121789" tIns="60894" rIns="121789" bIns="60894" rtlCol="0" anchor="ctr"/>
          <a:lstStyle>
            <a:lvl1pPr algn="l">
              <a:defRPr sz="1900" b="1">
                <a:solidFill>
                  <a:srgbClr val="FFFFFF"/>
                </a:solidFill>
              </a:defRPr>
            </a:lvl1pPr>
          </a:lstStyle>
          <a:p>
            <a:pPr>
              <a:defRPr/>
            </a:pPr>
            <a:fld id="{B4482C64-52D8-48C2-90B2-C044C70AE5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19" r:id="rId4"/>
    <p:sldLayoutId id="2147483828" r:id="rId5"/>
    <p:sldLayoutId id="2147483820" r:id="rId6"/>
    <p:sldLayoutId id="2147483821" r:id="rId7"/>
    <p:sldLayoutId id="2147483829" r:id="rId8"/>
    <p:sldLayoutId id="2147483822" r:id="rId9"/>
    <p:sldLayoutId id="2147483823" r:id="rId10"/>
    <p:sldLayoutId id="2147483824" r:id="rId11"/>
  </p:sldLayoutIdLst>
  <p:hf hdr="0" ftr="0"/>
  <p:txStyles>
    <p:titleStyle>
      <a:lvl1pPr algn="l" defTabSz="1217613" rtl="0" eaLnBrk="1" fontAlgn="base" hangingPunct="1">
        <a:spcBef>
          <a:spcPct val="0"/>
        </a:spcBef>
        <a:spcAft>
          <a:spcPct val="0"/>
        </a:spcAft>
        <a:defRPr sz="5300" kern="1200" spc="-133">
          <a:solidFill>
            <a:schemeClr val="tx2"/>
          </a:solidFill>
          <a:latin typeface="+mj-lt"/>
          <a:ea typeface="+mj-ea"/>
          <a:cs typeface="+mj-cs"/>
        </a:defRPr>
      </a:lvl1pPr>
      <a:lvl2pPr algn="l" defTabSz="1217613" rtl="0" eaLnBrk="1" fontAlgn="base" hangingPunct="1">
        <a:spcBef>
          <a:spcPct val="0"/>
        </a:spcBef>
        <a:spcAft>
          <a:spcPct val="0"/>
        </a:spcAft>
        <a:defRPr sz="5300">
          <a:solidFill>
            <a:schemeClr val="tx2"/>
          </a:solidFill>
          <a:latin typeface="Arial" charset="0"/>
        </a:defRPr>
      </a:lvl2pPr>
      <a:lvl3pPr algn="l" defTabSz="1217613" rtl="0" eaLnBrk="1" fontAlgn="base" hangingPunct="1">
        <a:spcBef>
          <a:spcPct val="0"/>
        </a:spcBef>
        <a:spcAft>
          <a:spcPct val="0"/>
        </a:spcAft>
        <a:defRPr sz="5300">
          <a:solidFill>
            <a:schemeClr val="tx2"/>
          </a:solidFill>
          <a:latin typeface="Arial" charset="0"/>
        </a:defRPr>
      </a:lvl3pPr>
      <a:lvl4pPr algn="l" defTabSz="1217613" rtl="0" eaLnBrk="1" fontAlgn="base" hangingPunct="1">
        <a:spcBef>
          <a:spcPct val="0"/>
        </a:spcBef>
        <a:spcAft>
          <a:spcPct val="0"/>
        </a:spcAft>
        <a:defRPr sz="5300">
          <a:solidFill>
            <a:schemeClr val="tx2"/>
          </a:solidFill>
          <a:latin typeface="Arial" charset="0"/>
        </a:defRPr>
      </a:lvl4pPr>
      <a:lvl5pPr algn="l" defTabSz="1217613" rtl="0" eaLnBrk="1" fontAlgn="base" hangingPunct="1">
        <a:spcBef>
          <a:spcPct val="0"/>
        </a:spcBef>
        <a:spcAft>
          <a:spcPct val="0"/>
        </a:spcAft>
        <a:defRPr sz="5300">
          <a:solidFill>
            <a:schemeClr val="tx2"/>
          </a:solidFill>
          <a:latin typeface="Arial" charset="0"/>
        </a:defRPr>
      </a:lvl5pPr>
      <a:lvl6pPr marL="457200" algn="l" defTabSz="1217613" rtl="0" eaLnBrk="1" fontAlgn="base" hangingPunct="1">
        <a:spcBef>
          <a:spcPct val="0"/>
        </a:spcBef>
        <a:spcAft>
          <a:spcPct val="0"/>
        </a:spcAft>
        <a:defRPr sz="5300">
          <a:solidFill>
            <a:schemeClr val="tx2"/>
          </a:solidFill>
          <a:latin typeface="Arial" charset="0"/>
        </a:defRPr>
      </a:lvl6pPr>
      <a:lvl7pPr marL="914400" algn="l" defTabSz="1217613" rtl="0" eaLnBrk="1" fontAlgn="base" hangingPunct="1">
        <a:spcBef>
          <a:spcPct val="0"/>
        </a:spcBef>
        <a:spcAft>
          <a:spcPct val="0"/>
        </a:spcAft>
        <a:defRPr sz="5300">
          <a:solidFill>
            <a:schemeClr val="tx2"/>
          </a:solidFill>
          <a:latin typeface="Arial" charset="0"/>
        </a:defRPr>
      </a:lvl7pPr>
      <a:lvl8pPr marL="1371600" algn="l" defTabSz="1217613" rtl="0" eaLnBrk="1" fontAlgn="base" hangingPunct="1">
        <a:spcBef>
          <a:spcPct val="0"/>
        </a:spcBef>
        <a:spcAft>
          <a:spcPct val="0"/>
        </a:spcAft>
        <a:defRPr sz="5300">
          <a:solidFill>
            <a:schemeClr val="tx2"/>
          </a:solidFill>
          <a:latin typeface="Arial" charset="0"/>
        </a:defRPr>
      </a:lvl8pPr>
      <a:lvl9pPr marL="1828800" algn="l" defTabSz="1217613" rtl="0" eaLnBrk="1" fontAlgn="base" hangingPunct="1">
        <a:spcBef>
          <a:spcPct val="0"/>
        </a:spcBef>
        <a:spcAft>
          <a:spcPct val="0"/>
        </a:spcAft>
        <a:defRPr sz="5300">
          <a:solidFill>
            <a:schemeClr val="tx2"/>
          </a:solidFill>
          <a:latin typeface="Arial" charset="0"/>
        </a:defRPr>
      </a:lvl9pPr>
    </p:titleStyle>
    <p:bodyStyle>
      <a:lvl1pPr marL="242888" indent="-242888" algn="l" defTabSz="1217613" rtl="0" eaLnBrk="1" fontAlgn="base" hangingPunct="1">
        <a:spcBef>
          <a:spcPct val="20000"/>
        </a:spcBef>
        <a:spcAft>
          <a:spcPct val="0"/>
        </a:spcAft>
        <a:buClr>
          <a:schemeClr val="accent1"/>
        </a:buClr>
        <a:buSzPct val="85000"/>
        <a:buFont typeface="Arial" charset="0"/>
        <a:buChar char="•"/>
        <a:defRPr sz="3200" kern="1200">
          <a:solidFill>
            <a:schemeClr val="tx1"/>
          </a:solidFill>
          <a:latin typeface="+mn-lt"/>
          <a:ea typeface="+mn-ea"/>
          <a:cs typeface="+mn-cs"/>
        </a:defRPr>
      </a:lvl1pPr>
      <a:lvl2pPr marL="608013" indent="-242888" algn="l" defTabSz="1217613" rtl="0" eaLnBrk="1" fontAlgn="base" hangingPunct="1">
        <a:spcBef>
          <a:spcPct val="20000"/>
        </a:spcBef>
        <a:spcAft>
          <a:spcPct val="0"/>
        </a:spcAft>
        <a:buClr>
          <a:schemeClr val="accent1"/>
        </a:buClr>
        <a:buSzPct val="85000"/>
        <a:buFont typeface="Arial" charset="0"/>
        <a:buChar char="•"/>
        <a:defRPr sz="2700" kern="1200">
          <a:solidFill>
            <a:schemeClr val="tx1"/>
          </a:solidFill>
          <a:latin typeface="+mn-lt"/>
          <a:ea typeface="+mn-ea"/>
          <a:cs typeface="+mn-cs"/>
        </a:defRPr>
      </a:lvl2pPr>
      <a:lvl3pPr marL="973138" indent="-242888" algn="l" defTabSz="1217613" rtl="0" eaLnBrk="1" fontAlgn="base" hangingPunct="1">
        <a:spcBef>
          <a:spcPct val="20000"/>
        </a:spcBef>
        <a:spcAft>
          <a:spcPct val="0"/>
        </a:spcAft>
        <a:buClr>
          <a:schemeClr val="accent1"/>
        </a:buClr>
        <a:buSzPct val="90000"/>
        <a:buFont typeface="Arial" charset="0"/>
        <a:buChar char="•"/>
        <a:defRPr sz="2400" kern="1200">
          <a:solidFill>
            <a:schemeClr val="tx1"/>
          </a:solidFill>
          <a:latin typeface="+mn-lt"/>
          <a:ea typeface="+mn-ea"/>
          <a:cs typeface="+mn-cs"/>
        </a:defRPr>
      </a:lvl3pPr>
      <a:lvl4pPr marL="1338263" indent="-242888" algn="l" defTabSz="1217613" rtl="0" eaLnBrk="1" fontAlgn="base" hangingPunct="1">
        <a:spcBef>
          <a:spcPct val="20000"/>
        </a:spcBef>
        <a:spcAft>
          <a:spcPct val="0"/>
        </a:spcAft>
        <a:buClr>
          <a:schemeClr val="accent1"/>
        </a:buClr>
        <a:buFont typeface="Arial" charset="0"/>
        <a:buChar char="•"/>
        <a:defRPr sz="2100" kern="1200">
          <a:solidFill>
            <a:schemeClr val="tx1"/>
          </a:solidFill>
          <a:latin typeface="+mn-lt"/>
          <a:ea typeface="+mn-ea"/>
          <a:cs typeface="+mn-cs"/>
        </a:defRPr>
      </a:lvl4pPr>
      <a:lvl5pPr marL="1582738" indent="-182563" algn="l" defTabSz="1217613" rtl="0" eaLnBrk="1" fontAlgn="base" hangingPunct="1">
        <a:spcBef>
          <a:spcPct val="20000"/>
        </a:spcBef>
        <a:spcAft>
          <a:spcPct val="0"/>
        </a:spcAft>
        <a:buClr>
          <a:schemeClr val="accent1"/>
        </a:buClr>
        <a:buSzPct val="100000"/>
        <a:buFont typeface="Arial" charset="0"/>
        <a:buChar char="•"/>
        <a:defRPr sz="1900" kern="1200">
          <a:solidFill>
            <a:schemeClr val="tx1"/>
          </a:solidFill>
          <a:latin typeface="+mn-lt"/>
          <a:ea typeface="+mn-ea"/>
          <a:cs typeface="+mn-cs"/>
        </a:defRPr>
      </a:lvl5pPr>
      <a:lvl6pPr marL="1826834" indent="-243578" algn="l" defTabSz="1217889" rtl="0" eaLnBrk="1" latinLnBrk="0" hangingPunct="1">
        <a:spcBef>
          <a:spcPct val="20000"/>
        </a:spcBef>
        <a:buClr>
          <a:schemeClr val="accent1"/>
        </a:buClr>
        <a:buFont typeface="Arial" pitchFamily="34" charset="0"/>
        <a:buChar char="•"/>
        <a:defRPr sz="1700" kern="1200">
          <a:solidFill>
            <a:schemeClr val="tx1"/>
          </a:solidFill>
          <a:latin typeface="+mn-lt"/>
          <a:ea typeface="+mn-ea"/>
          <a:cs typeface="+mn-cs"/>
        </a:defRPr>
      </a:lvl6pPr>
      <a:lvl7pPr marL="2070412" indent="-243578" algn="l" defTabSz="1217889" rtl="0" eaLnBrk="1" latinLnBrk="0" hangingPunct="1">
        <a:spcBef>
          <a:spcPct val="20000"/>
        </a:spcBef>
        <a:buClr>
          <a:schemeClr val="accent1"/>
        </a:buClr>
        <a:buFont typeface="Arial" pitchFamily="34" charset="0"/>
        <a:buChar char="•"/>
        <a:defRPr sz="1700" kern="1200">
          <a:solidFill>
            <a:schemeClr val="tx1"/>
          </a:solidFill>
          <a:latin typeface="+mn-lt"/>
          <a:ea typeface="+mn-ea"/>
          <a:cs typeface="+mn-cs"/>
        </a:defRPr>
      </a:lvl7pPr>
      <a:lvl8pPr marL="2313990" indent="-243578" algn="l" defTabSz="1217889" rtl="0" eaLnBrk="1" latinLnBrk="0" hangingPunct="1">
        <a:spcBef>
          <a:spcPct val="20000"/>
        </a:spcBef>
        <a:buClr>
          <a:schemeClr val="accent1"/>
        </a:buClr>
        <a:buFont typeface="Arial" pitchFamily="34" charset="0"/>
        <a:buChar char="•"/>
        <a:defRPr sz="1700" kern="1200">
          <a:solidFill>
            <a:schemeClr val="tx1"/>
          </a:solidFill>
          <a:latin typeface="+mn-lt"/>
          <a:ea typeface="+mn-ea"/>
          <a:cs typeface="+mn-cs"/>
        </a:defRPr>
      </a:lvl8pPr>
      <a:lvl9pPr marL="2557568" indent="-243578" algn="l" defTabSz="1217889" rtl="0" eaLnBrk="1" latinLnBrk="0" hangingPunct="1">
        <a:spcBef>
          <a:spcPct val="20000"/>
        </a:spcBef>
        <a:buClr>
          <a:schemeClr val="accent1"/>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1217889" rtl="0" eaLnBrk="1" latinLnBrk="0" hangingPunct="1">
        <a:defRPr sz="2400" kern="1200">
          <a:solidFill>
            <a:schemeClr val="tx1"/>
          </a:solidFill>
          <a:latin typeface="+mn-lt"/>
          <a:ea typeface="+mn-ea"/>
          <a:cs typeface="+mn-cs"/>
        </a:defRPr>
      </a:lvl1pPr>
      <a:lvl2pPr marL="608945" algn="l" defTabSz="1217889" rtl="0" eaLnBrk="1" latinLnBrk="0" hangingPunct="1">
        <a:defRPr sz="2400" kern="1200">
          <a:solidFill>
            <a:schemeClr val="tx1"/>
          </a:solidFill>
          <a:latin typeface="+mn-lt"/>
          <a:ea typeface="+mn-ea"/>
          <a:cs typeface="+mn-cs"/>
        </a:defRPr>
      </a:lvl2pPr>
      <a:lvl3pPr marL="1217889" algn="l" defTabSz="1217889" rtl="0" eaLnBrk="1" latinLnBrk="0" hangingPunct="1">
        <a:defRPr sz="2400" kern="1200">
          <a:solidFill>
            <a:schemeClr val="tx1"/>
          </a:solidFill>
          <a:latin typeface="+mn-lt"/>
          <a:ea typeface="+mn-ea"/>
          <a:cs typeface="+mn-cs"/>
        </a:defRPr>
      </a:lvl3pPr>
      <a:lvl4pPr marL="1826834" algn="l" defTabSz="1217889" rtl="0" eaLnBrk="1" latinLnBrk="0" hangingPunct="1">
        <a:defRPr sz="2400" kern="1200">
          <a:solidFill>
            <a:schemeClr val="tx1"/>
          </a:solidFill>
          <a:latin typeface="+mn-lt"/>
          <a:ea typeface="+mn-ea"/>
          <a:cs typeface="+mn-cs"/>
        </a:defRPr>
      </a:lvl4pPr>
      <a:lvl5pPr marL="2435779" algn="l" defTabSz="1217889" rtl="0" eaLnBrk="1" latinLnBrk="0" hangingPunct="1">
        <a:defRPr sz="2400" kern="1200">
          <a:solidFill>
            <a:schemeClr val="tx1"/>
          </a:solidFill>
          <a:latin typeface="+mn-lt"/>
          <a:ea typeface="+mn-ea"/>
          <a:cs typeface="+mn-cs"/>
        </a:defRPr>
      </a:lvl5pPr>
      <a:lvl6pPr marL="3044723" algn="l" defTabSz="1217889" rtl="0" eaLnBrk="1" latinLnBrk="0" hangingPunct="1">
        <a:defRPr sz="2400" kern="1200">
          <a:solidFill>
            <a:schemeClr val="tx1"/>
          </a:solidFill>
          <a:latin typeface="+mn-lt"/>
          <a:ea typeface="+mn-ea"/>
          <a:cs typeface="+mn-cs"/>
        </a:defRPr>
      </a:lvl6pPr>
      <a:lvl7pPr marL="3653668" algn="l" defTabSz="1217889" rtl="0" eaLnBrk="1" latinLnBrk="0" hangingPunct="1">
        <a:defRPr sz="2400" kern="1200">
          <a:solidFill>
            <a:schemeClr val="tx1"/>
          </a:solidFill>
          <a:latin typeface="+mn-lt"/>
          <a:ea typeface="+mn-ea"/>
          <a:cs typeface="+mn-cs"/>
        </a:defRPr>
      </a:lvl7pPr>
      <a:lvl8pPr marL="4262613" algn="l" defTabSz="1217889" rtl="0" eaLnBrk="1" latinLnBrk="0" hangingPunct="1">
        <a:defRPr sz="2400" kern="1200">
          <a:solidFill>
            <a:schemeClr val="tx1"/>
          </a:solidFill>
          <a:latin typeface="+mn-lt"/>
          <a:ea typeface="+mn-ea"/>
          <a:cs typeface="+mn-cs"/>
        </a:defRPr>
      </a:lvl8pPr>
      <a:lvl9pPr marL="4871557" algn="l" defTabSz="1217889"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jpeg"/><Relationship Id="rId17" Type="http://schemas.openxmlformats.org/officeDocument/2006/relationships/image" Target="../media/image32.jpeg"/><Relationship Id="rId2" Type="http://schemas.openxmlformats.org/officeDocument/2006/relationships/image" Target="../media/image17.png"/><Relationship Id="rId16"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21.jpeg"/><Relationship Id="rId11" Type="http://schemas.openxmlformats.org/officeDocument/2006/relationships/image" Target="../media/image26.png"/><Relationship Id="rId5" Type="http://schemas.openxmlformats.org/officeDocument/2006/relationships/image" Target="../media/image20.jpeg"/><Relationship Id="rId15" Type="http://schemas.openxmlformats.org/officeDocument/2006/relationships/image" Target="../media/image30.jpe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jpeg"/><Relationship Id="rId14" Type="http://schemas.openxmlformats.org/officeDocument/2006/relationships/image" Target="../media/image2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755650" y="3962399"/>
            <a:ext cx="10455275" cy="1728787"/>
          </a:xfrm>
        </p:spPr>
        <p:txBody>
          <a:bodyPr/>
          <a:lstStyle/>
          <a:p>
            <a:pPr defTabSz="1217889" fontAlgn="auto">
              <a:spcAft>
                <a:spcPts val="0"/>
              </a:spcAft>
              <a:defRPr/>
            </a:pPr>
            <a:r>
              <a:rPr lang="en-US" sz="3200" dirty="0"/>
              <a:t>Using Science to Inform </a:t>
            </a:r>
            <a:r>
              <a:rPr lang="en-US" sz="3200" dirty="0" smtClean="0"/>
              <a:t>policy</a:t>
            </a:r>
            <a:r>
              <a:rPr lang="en-US" sz="3200" cap="none" dirty="0" smtClean="0"/>
              <a:t>: </a:t>
            </a:r>
            <a:r>
              <a:rPr lang="en-US" sz="3200" cap="none" dirty="0">
                <a:solidFill>
                  <a:schemeClr val="accent2">
                    <a:lumMod val="75000"/>
                  </a:schemeClr>
                </a:solidFill>
              </a:rPr>
              <a:t>A Cohesive Strategy for Wildland Fire Management</a:t>
            </a:r>
            <a:endParaRPr lang="en-US" sz="3200" cap="none" dirty="0" smtClean="0">
              <a:solidFill>
                <a:schemeClr val="accent2">
                  <a:lumMod val="75000"/>
                </a:schemeClr>
              </a:solidFill>
            </a:endParaRPr>
          </a:p>
        </p:txBody>
      </p:sp>
      <p:sp>
        <p:nvSpPr>
          <p:cNvPr id="14" name="Subtitle 13"/>
          <p:cNvSpPr>
            <a:spLocks noGrp="1"/>
          </p:cNvSpPr>
          <p:nvPr>
            <p:ph type="subTitle" idx="1"/>
          </p:nvPr>
        </p:nvSpPr>
        <p:spPr>
          <a:xfrm>
            <a:off x="919162" y="6167437"/>
            <a:ext cx="9444037" cy="2333625"/>
          </a:xfrm>
        </p:spPr>
        <p:txBody>
          <a:bodyPr rtlCol="0">
            <a:normAutofit/>
          </a:bodyPr>
          <a:lstStyle/>
          <a:p>
            <a:pPr defTabSz="1216675" eaLnBrk="1" fontAlgn="auto" hangingPunct="1">
              <a:spcAft>
                <a:spcPts val="0"/>
              </a:spcAft>
              <a:buFont typeface="Arial" pitchFamily="34" charset="0"/>
              <a:buNone/>
              <a:defRPr/>
            </a:pPr>
            <a:r>
              <a:rPr lang="en-US" sz="2800" i="1" dirty="0" smtClean="0"/>
              <a:t>Danny C. </a:t>
            </a:r>
            <a:r>
              <a:rPr lang="en-US" sz="2800" i="1" dirty="0" smtClean="0"/>
              <a:t>Lee</a:t>
            </a:r>
          </a:p>
          <a:p>
            <a:pPr defTabSz="1216675" eaLnBrk="1" fontAlgn="auto" hangingPunct="1">
              <a:spcAft>
                <a:spcPts val="0"/>
              </a:spcAft>
              <a:buFont typeface="Arial" pitchFamily="34" charset="0"/>
              <a:buNone/>
              <a:defRPr/>
            </a:pPr>
            <a:r>
              <a:rPr lang="en-US" sz="2000" dirty="0" smtClean="0"/>
              <a:t>Director</a:t>
            </a:r>
            <a:endParaRPr lang="en-US" sz="2000" dirty="0" smtClean="0"/>
          </a:p>
          <a:p>
            <a:pPr defTabSz="1216675" eaLnBrk="1" fontAlgn="auto" hangingPunct="1">
              <a:spcAft>
                <a:spcPts val="0"/>
              </a:spcAft>
              <a:buFont typeface="Arial" pitchFamily="34" charset="0"/>
              <a:buNone/>
              <a:defRPr/>
            </a:pPr>
            <a:r>
              <a:rPr lang="en-US" sz="2000" dirty="0" smtClean="0"/>
              <a:t>Eastern Forest Environmental Threat Assessment Center</a:t>
            </a:r>
          </a:p>
          <a:p>
            <a:pPr defTabSz="1216675" eaLnBrk="1" fontAlgn="auto" hangingPunct="1">
              <a:spcAft>
                <a:spcPts val="0"/>
              </a:spcAft>
              <a:buFont typeface="Arial" pitchFamily="34" charset="0"/>
              <a:buNone/>
              <a:defRPr/>
            </a:pPr>
            <a:r>
              <a:rPr lang="en-US" sz="2000" dirty="0" smtClean="0"/>
              <a:t>USDA Forest Service</a:t>
            </a:r>
          </a:p>
        </p:txBody>
      </p:sp>
      <p:sp>
        <p:nvSpPr>
          <p:cNvPr id="7172" name="Date Placeholder 3"/>
          <p:cNvSpPr>
            <a:spLocks noGrp="1"/>
          </p:cNvSpPr>
          <p:nvPr>
            <p:ph type="dt" sz="quarter" idx="10"/>
          </p:nvPr>
        </p:nvSpPr>
        <p:spPr bwMode="auto">
          <a:xfrm>
            <a:off x="0" y="8466138"/>
            <a:ext cx="2841625" cy="485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defTabSz="1216025" eaLnBrk="0" fontAlgn="base" hangingPunct="0">
              <a:spcBef>
                <a:spcPct val="0"/>
              </a:spcBef>
              <a:spcAft>
                <a:spcPct val="0"/>
              </a:spcAft>
              <a:defRPr sz="2400">
                <a:solidFill>
                  <a:schemeClr val="tx1"/>
                </a:solidFill>
                <a:latin typeface="Arial" charset="0"/>
                <a:cs typeface="Arial" charset="0"/>
              </a:defRPr>
            </a:lvl6pPr>
            <a:lvl7pPr marL="2971800" indent="-228600" defTabSz="1216025" eaLnBrk="0" fontAlgn="base" hangingPunct="0">
              <a:spcBef>
                <a:spcPct val="0"/>
              </a:spcBef>
              <a:spcAft>
                <a:spcPct val="0"/>
              </a:spcAft>
              <a:defRPr sz="2400">
                <a:solidFill>
                  <a:schemeClr val="tx1"/>
                </a:solidFill>
                <a:latin typeface="Arial" charset="0"/>
                <a:cs typeface="Arial" charset="0"/>
              </a:defRPr>
            </a:lvl7pPr>
            <a:lvl8pPr marL="3429000" indent="-228600" defTabSz="1216025" eaLnBrk="0" fontAlgn="base" hangingPunct="0">
              <a:spcBef>
                <a:spcPct val="0"/>
              </a:spcBef>
              <a:spcAft>
                <a:spcPct val="0"/>
              </a:spcAft>
              <a:defRPr sz="2400">
                <a:solidFill>
                  <a:schemeClr val="tx1"/>
                </a:solidFill>
                <a:latin typeface="Arial" charset="0"/>
                <a:cs typeface="Arial" charset="0"/>
              </a:defRPr>
            </a:lvl8pPr>
            <a:lvl9pPr marL="3886200" indent="-228600" defTabSz="1216025" eaLnBrk="0" fontAlgn="base" hangingPunct="0">
              <a:spcBef>
                <a:spcPct val="0"/>
              </a:spcBef>
              <a:spcAft>
                <a:spcPct val="0"/>
              </a:spcAft>
              <a:defRPr sz="2400">
                <a:solidFill>
                  <a:schemeClr val="tx1"/>
                </a:solidFill>
                <a:latin typeface="Arial" charset="0"/>
                <a:cs typeface="Arial" charset="0"/>
              </a:defRPr>
            </a:lvl9pPr>
          </a:lstStyle>
          <a:p>
            <a:pPr eaLnBrk="1" hangingPunct="1"/>
            <a:fld id="{01243A46-FF29-4D47-B729-897D23587AFB}" type="datetime1">
              <a:rPr lang="en-US" sz="1600" smtClean="0">
                <a:solidFill>
                  <a:srgbClr val="FFFFFF"/>
                </a:solidFill>
              </a:rPr>
              <a:pPr eaLnBrk="1" hangingPunct="1"/>
              <a:t>9/10/2012</a:t>
            </a:fld>
            <a:endParaRPr lang="en-US" sz="1600" smtClean="0">
              <a:solidFill>
                <a:srgbClr val="FFFFFF"/>
              </a:solidFill>
            </a:endParaRPr>
          </a:p>
        </p:txBody>
      </p:sp>
      <p:sp>
        <p:nvSpPr>
          <p:cNvPr id="7173" name="Slide Number Placeholder 4"/>
          <p:cNvSpPr>
            <a:spLocks noGrp="1"/>
          </p:cNvSpPr>
          <p:nvPr>
            <p:ph type="sldNum" sz="quarter" idx="12"/>
          </p:nvPr>
        </p:nvSpPr>
        <p:spPr bwMode="auto">
          <a:xfrm>
            <a:off x="9337675" y="8466138"/>
            <a:ext cx="2841625" cy="485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defTabSz="1216025" eaLnBrk="0" fontAlgn="base" hangingPunct="0">
              <a:spcBef>
                <a:spcPct val="0"/>
              </a:spcBef>
              <a:spcAft>
                <a:spcPct val="0"/>
              </a:spcAft>
              <a:defRPr sz="2400">
                <a:solidFill>
                  <a:schemeClr val="tx1"/>
                </a:solidFill>
                <a:latin typeface="Arial" charset="0"/>
                <a:cs typeface="Arial" charset="0"/>
              </a:defRPr>
            </a:lvl6pPr>
            <a:lvl7pPr marL="2971800" indent="-228600" defTabSz="1216025" eaLnBrk="0" fontAlgn="base" hangingPunct="0">
              <a:spcBef>
                <a:spcPct val="0"/>
              </a:spcBef>
              <a:spcAft>
                <a:spcPct val="0"/>
              </a:spcAft>
              <a:defRPr sz="2400">
                <a:solidFill>
                  <a:schemeClr val="tx1"/>
                </a:solidFill>
                <a:latin typeface="Arial" charset="0"/>
                <a:cs typeface="Arial" charset="0"/>
              </a:defRPr>
            </a:lvl7pPr>
            <a:lvl8pPr marL="3429000" indent="-228600" defTabSz="1216025" eaLnBrk="0" fontAlgn="base" hangingPunct="0">
              <a:spcBef>
                <a:spcPct val="0"/>
              </a:spcBef>
              <a:spcAft>
                <a:spcPct val="0"/>
              </a:spcAft>
              <a:defRPr sz="2400">
                <a:solidFill>
                  <a:schemeClr val="tx1"/>
                </a:solidFill>
                <a:latin typeface="Arial" charset="0"/>
                <a:cs typeface="Arial" charset="0"/>
              </a:defRPr>
            </a:lvl8pPr>
            <a:lvl9pPr marL="3886200" indent="-228600" defTabSz="1216025" eaLnBrk="0" fontAlgn="base" hangingPunct="0">
              <a:spcBef>
                <a:spcPct val="0"/>
              </a:spcBef>
              <a:spcAft>
                <a:spcPct val="0"/>
              </a:spcAft>
              <a:defRPr sz="2400">
                <a:solidFill>
                  <a:schemeClr val="tx1"/>
                </a:solidFill>
                <a:latin typeface="Arial" charset="0"/>
                <a:cs typeface="Arial" charset="0"/>
              </a:defRPr>
            </a:lvl9pPr>
          </a:lstStyle>
          <a:p>
            <a:pPr eaLnBrk="1" hangingPunct="1"/>
            <a:fld id="{AE4445E7-C3EC-4ED8-A0C1-A98A435D393D}" type="slidenum">
              <a:rPr lang="en-US" sz="1900" smtClean="0">
                <a:solidFill>
                  <a:srgbClr val="FFFFFF"/>
                </a:solidFill>
              </a:rPr>
              <a:pPr eaLnBrk="1" hangingPunct="1"/>
              <a:t>1</a:t>
            </a:fld>
            <a:endParaRPr lang="en-US" sz="1900" smtClean="0">
              <a:solidFill>
                <a:srgbClr val="FFFFFF"/>
              </a:solidFill>
            </a:endParaRPr>
          </a:p>
        </p:txBody>
      </p:sp>
      <p:pic>
        <p:nvPicPr>
          <p:cNvPr id="6" name="Picture 0" descr="Description: Mike Dolan.jpg"/>
          <p:cNvPicPr>
            <a:picLocks noChangeAspect="1" noChangeArrowheads="1"/>
          </p:cNvPicPr>
          <p:nvPr/>
        </p:nvPicPr>
        <p:blipFill>
          <a:blip r:embed="rId2" cstate="print">
            <a:extLst>
              <a:ext uri="{28A0092B-C50C-407E-A947-70E740481C1C}">
                <a14:useLocalDpi xmlns:a14="http://schemas.microsoft.com/office/drawing/2010/main" val="0"/>
              </a:ext>
            </a:extLst>
          </a:blip>
          <a:srcRect l="2597" r="12886"/>
          <a:stretch>
            <a:fillRect/>
          </a:stretch>
        </p:blipFill>
        <p:spPr bwMode="auto">
          <a:xfrm>
            <a:off x="527050" y="662413"/>
            <a:ext cx="4197350" cy="32999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Description: Kent Ell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2246" y="662414"/>
            <a:ext cx="4385507" cy="32999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exas Forest Service.jpg"/>
          <p:cNvPicPr/>
          <p:nvPr/>
        </p:nvPicPr>
        <p:blipFill>
          <a:blip r:embed="rId4"/>
          <a:srcRect b="6015"/>
          <a:stretch>
            <a:fillRect/>
          </a:stretch>
        </p:blipFill>
        <p:spPr>
          <a:xfrm>
            <a:off x="4724400" y="662413"/>
            <a:ext cx="2507846" cy="3299986"/>
          </a:xfrm>
          <a:prstGeom prst="rect">
            <a:avLst/>
          </a:prstGeom>
        </p:spPr>
      </p:pic>
      <p:cxnSp>
        <p:nvCxnSpPr>
          <p:cNvPr id="9" name="Straight Connector 8"/>
          <p:cNvCxnSpPr/>
          <p:nvPr/>
        </p:nvCxnSpPr>
        <p:spPr>
          <a:xfrm>
            <a:off x="925512" y="5710237"/>
            <a:ext cx="10455275" cy="317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Arrow 9"/>
          <p:cNvSpPr/>
          <p:nvPr/>
        </p:nvSpPr>
        <p:spPr>
          <a:xfrm>
            <a:off x="7155339" y="4922467"/>
            <a:ext cx="659712" cy="5074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21789" tIns="60894" rIns="121789" bIns="60894" rtlCol="0" anchor="ctr"/>
          <a:lstStyle/>
          <a:p>
            <a:pPr algn="ctr"/>
            <a:endParaRPr lang="en-US"/>
          </a:p>
        </p:txBody>
      </p:sp>
      <p:sp>
        <p:nvSpPr>
          <p:cNvPr id="9" name="Right Arrow 8"/>
          <p:cNvSpPr/>
          <p:nvPr/>
        </p:nvSpPr>
        <p:spPr>
          <a:xfrm>
            <a:off x="4059767" y="4922467"/>
            <a:ext cx="659712" cy="5074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21789" tIns="60894" rIns="121789" bIns="60894" rtlCol="0" anchor="ctr"/>
          <a:lstStyle/>
          <a:p>
            <a:pPr algn="ctr"/>
            <a:endParaRPr lang="en-US"/>
          </a:p>
        </p:txBody>
      </p:sp>
      <p:sp>
        <p:nvSpPr>
          <p:cNvPr id="2" name="Title 1"/>
          <p:cNvSpPr>
            <a:spLocks noGrp="1"/>
          </p:cNvSpPr>
          <p:nvPr>
            <p:ph type="title"/>
          </p:nvPr>
        </p:nvSpPr>
        <p:spPr/>
        <p:txBody>
          <a:bodyPr>
            <a:normAutofit/>
          </a:bodyPr>
          <a:lstStyle/>
          <a:p>
            <a:r>
              <a:rPr lang="en-US" dirty="0" smtClean="0"/>
              <a:t>Basic Structure</a:t>
            </a:r>
            <a:endParaRPr lang="en-US" dirty="0"/>
          </a:p>
        </p:txBody>
      </p:sp>
      <p:sp>
        <p:nvSpPr>
          <p:cNvPr id="4" name="Slide Number Placeholder 3"/>
          <p:cNvSpPr>
            <a:spLocks noGrp="1"/>
          </p:cNvSpPr>
          <p:nvPr>
            <p:ph type="sldNum" sz="quarter" idx="12"/>
          </p:nvPr>
        </p:nvSpPr>
        <p:spPr/>
        <p:txBody>
          <a:bodyPr/>
          <a:lstStyle/>
          <a:p>
            <a:fld id="{9BC326AB-3983-44AB-B00D-9496A9AB3AD6}" type="slidenum">
              <a:rPr lang="en-US" smtClean="0"/>
              <a:pPr/>
              <a:t>10</a:t>
            </a:fld>
            <a:endParaRPr lang="en-US"/>
          </a:p>
        </p:txBody>
      </p:sp>
      <p:sp>
        <p:nvSpPr>
          <p:cNvPr id="6" name="Rounded Rectangle 5"/>
          <p:cNvSpPr/>
          <p:nvPr/>
        </p:nvSpPr>
        <p:spPr>
          <a:xfrm>
            <a:off x="1623907" y="3552296"/>
            <a:ext cx="2435860" cy="3247813"/>
          </a:xfrm>
          <a:prstGeom prst="roundRect">
            <a:avLst/>
          </a:prstGeom>
        </p:spPr>
        <p:style>
          <a:lnRef idx="1">
            <a:schemeClr val="accent4"/>
          </a:lnRef>
          <a:fillRef idx="3">
            <a:schemeClr val="accent4"/>
          </a:fillRef>
          <a:effectRef idx="2">
            <a:schemeClr val="accent4"/>
          </a:effectRef>
          <a:fontRef idx="minor">
            <a:schemeClr val="lt1"/>
          </a:fontRef>
        </p:style>
        <p:txBody>
          <a:bodyPr lIns="121789" tIns="60894" rIns="121789" bIns="60894" rtlCol="0" anchor="ctr"/>
          <a:lstStyle/>
          <a:p>
            <a:pPr algn="ctr"/>
            <a:r>
              <a:rPr lang="en-US" dirty="0" smtClean="0"/>
              <a:t>Actions and Activities</a:t>
            </a:r>
          </a:p>
          <a:p>
            <a:pPr algn="ctr"/>
            <a:r>
              <a:rPr lang="en-US" dirty="0" smtClean="0"/>
              <a:t>(decision variables)</a:t>
            </a:r>
            <a:endParaRPr lang="en-US" dirty="0"/>
          </a:p>
        </p:txBody>
      </p:sp>
      <p:sp>
        <p:nvSpPr>
          <p:cNvPr id="7" name="Rounded Rectangle 6"/>
          <p:cNvSpPr/>
          <p:nvPr/>
        </p:nvSpPr>
        <p:spPr>
          <a:xfrm>
            <a:off x="4719479" y="3552296"/>
            <a:ext cx="2435860" cy="3247813"/>
          </a:xfrm>
          <a:prstGeom prst="roundRect">
            <a:avLst/>
          </a:prstGeom>
        </p:spPr>
        <p:style>
          <a:lnRef idx="1">
            <a:schemeClr val="accent3"/>
          </a:lnRef>
          <a:fillRef idx="3">
            <a:schemeClr val="accent3"/>
          </a:fillRef>
          <a:effectRef idx="2">
            <a:schemeClr val="accent3"/>
          </a:effectRef>
          <a:fontRef idx="minor">
            <a:schemeClr val="lt1"/>
          </a:fontRef>
        </p:style>
        <p:txBody>
          <a:bodyPr lIns="121789" tIns="60894" rIns="121789" bIns="60894" rtlCol="0" anchor="ctr"/>
          <a:lstStyle/>
          <a:p>
            <a:pPr algn="ctr"/>
            <a:r>
              <a:rPr lang="en-US" dirty="0" smtClean="0"/>
              <a:t>Contributing Factors (predictor variables)</a:t>
            </a:r>
            <a:endParaRPr lang="en-US" dirty="0"/>
          </a:p>
        </p:txBody>
      </p:sp>
      <p:sp>
        <p:nvSpPr>
          <p:cNvPr id="8" name="Rounded Rectangle 7"/>
          <p:cNvSpPr/>
          <p:nvPr/>
        </p:nvSpPr>
        <p:spPr>
          <a:xfrm>
            <a:off x="7815051" y="3552296"/>
            <a:ext cx="2435860" cy="3247813"/>
          </a:xfrm>
          <a:prstGeom prst="roundRect">
            <a:avLst/>
          </a:prstGeom>
        </p:spPr>
        <p:style>
          <a:lnRef idx="1">
            <a:schemeClr val="accent6"/>
          </a:lnRef>
          <a:fillRef idx="3">
            <a:schemeClr val="accent6"/>
          </a:fillRef>
          <a:effectRef idx="2">
            <a:schemeClr val="accent6"/>
          </a:effectRef>
          <a:fontRef idx="minor">
            <a:schemeClr val="lt1"/>
          </a:fontRef>
        </p:style>
        <p:txBody>
          <a:bodyPr lIns="121789" tIns="60894" rIns="121789" bIns="60894" rtlCol="0" anchor="ctr"/>
          <a:lstStyle/>
          <a:p>
            <a:pPr algn="ctr"/>
            <a:r>
              <a:rPr lang="en-US" dirty="0" smtClean="0"/>
              <a:t>Measures </a:t>
            </a:r>
          </a:p>
          <a:p>
            <a:pPr algn="ctr"/>
            <a:r>
              <a:rPr lang="en-US" dirty="0" smtClean="0"/>
              <a:t>of Risk</a:t>
            </a:r>
          </a:p>
          <a:p>
            <a:pPr algn="ctr"/>
            <a:r>
              <a:rPr lang="en-US" dirty="0" smtClean="0"/>
              <a:t>(response variables)</a:t>
            </a:r>
            <a:endParaRPr lang="en-US" dirty="0"/>
          </a:p>
        </p:txBody>
      </p:sp>
    </p:spTree>
    <p:extLst>
      <p:ext uri="{BB962C8B-B14F-4D97-AF65-F5344CB8AC3E}">
        <p14:creationId xmlns:p14="http://schemas.microsoft.com/office/powerpoint/2010/main" val="1860999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Categories of Data</a:t>
            </a:r>
            <a:endParaRPr lang="en-US" dirty="0"/>
          </a:p>
        </p:txBody>
      </p:sp>
      <p:sp>
        <p:nvSpPr>
          <p:cNvPr id="3" name="Content Placeholder 2"/>
          <p:cNvSpPr>
            <a:spLocks noGrp="1"/>
          </p:cNvSpPr>
          <p:nvPr>
            <p:ph idx="1"/>
          </p:nvPr>
        </p:nvSpPr>
        <p:spPr>
          <a:xfrm>
            <a:off x="609601" y="2132014"/>
            <a:ext cx="10960101" cy="5987520"/>
          </a:xfrm>
        </p:spPr>
        <p:txBody>
          <a:bodyPr/>
          <a:lstStyle/>
          <a:p>
            <a:r>
              <a:rPr lang="en-US" sz="3700" dirty="0"/>
              <a:t>Biophysical</a:t>
            </a:r>
          </a:p>
          <a:p>
            <a:pPr lvl="1"/>
            <a:r>
              <a:rPr lang="en-US" sz="3200" dirty="0"/>
              <a:t>Precipitation and Temperature</a:t>
            </a:r>
          </a:p>
          <a:p>
            <a:pPr lvl="1"/>
            <a:r>
              <a:rPr lang="en-US" sz="3200" dirty="0"/>
              <a:t>Terrain (elevation and slope)</a:t>
            </a:r>
          </a:p>
          <a:p>
            <a:pPr lvl="1"/>
            <a:r>
              <a:rPr lang="en-US" sz="3200" dirty="0"/>
              <a:t>Potential and Existing Vegetation</a:t>
            </a:r>
          </a:p>
          <a:p>
            <a:r>
              <a:rPr lang="en-US" sz="3700" dirty="0"/>
              <a:t>Social and Economic</a:t>
            </a:r>
          </a:p>
          <a:p>
            <a:pPr lvl="1"/>
            <a:r>
              <a:rPr lang="en-US" sz="3200" dirty="0"/>
              <a:t>Demographic information (from census)</a:t>
            </a:r>
          </a:p>
          <a:p>
            <a:pPr lvl="1"/>
            <a:r>
              <a:rPr lang="en-US" sz="3200" dirty="0"/>
              <a:t>Urban influence (population and proximity)</a:t>
            </a:r>
          </a:p>
          <a:p>
            <a:pPr lvl="1"/>
            <a:r>
              <a:rPr lang="en-US" sz="3200" dirty="0"/>
              <a:t>Wildland-Urban interface</a:t>
            </a:r>
          </a:p>
          <a:p>
            <a:pPr lvl="1"/>
            <a:r>
              <a:rPr lang="en-US" sz="3200" dirty="0"/>
              <a:t>Land-use or other measures of economic activity</a:t>
            </a:r>
          </a:p>
          <a:p>
            <a:pPr lvl="1"/>
            <a:endParaRPr lang="en-US" sz="3700" dirty="0"/>
          </a:p>
          <a:p>
            <a:pPr lvl="1"/>
            <a:endParaRPr lang="en-US" dirty="0"/>
          </a:p>
        </p:txBody>
      </p:sp>
      <p:sp>
        <p:nvSpPr>
          <p:cNvPr id="4" name="Date Placeholder 3"/>
          <p:cNvSpPr>
            <a:spLocks noGrp="1"/>
          </p:cNvSpPr>
          <p:nvPr>
            <p:ph type="dt" sz="half" idx="10"/>
          </p:nvPr>
        </p:nvSpPr>
        <p:spPr/>
        <p:txBody>
          <a:bodyPr/>
          <a:lstStyle/>
          <a:p>
            <a:pPr>
              <a:defRPr/>
            </a:pPr>
            <a:fld id="{79F0163C-4284-42A1-BC7E-1C4D7C1E2556}" type="datetime2">
              <a:rPr lang="en-US" smtClean="0"/>
              <a:pPr>
                <a:defRPr/>
              </a:pPr>
              <a:t>Monday, September 10, 2012</a:t>
            </a:fld>
            <a:endParaRPr lang="en-US"/>
          </a:p>
        </p:txBody>
      </p:sp>
      <p:sp>
        <p:nvSpPr>
          <p:cNvPr id="5" name="Slide Number Placeholder 4"/>
          <p:cNvSpPr>
            <a:spLocks noGrp="1"/>
          </p:cNvSpPr>
          <p:nvPr>
            <p:ph type="sldNum" sz="quarter" idx="12"/>
          </p:nvPr>
        </p:nvSpPr>
        <p:spPr/>
        <p:txBody>
          <a:bodyPr/>
          <a:lstStyle/>
          <a:p>
            <a:pPr>
              <a:defRPr/>
            </a:pPr>
            <a:fld id="{3AD80BA0-0203-4976-BC60-9748289D76DE}" type="slidenum">
              <a:rPr lang="en-US" smtClean="0"/>
              <a:pPr>
                <a:defRPr/>
              </a:pPr>
              <a:t>11</a:t>
            </a:fld>
            <a:endParaRPr lang="en-US"/>
          </a:p>
        </p:txBody>
      </p:sp>
    </p:spTree>
    <p:extLst>
      <p:ext uri="{BB962C8B-B14F-4D97-AF65-F5344CB8AC3E}">
        <p14:creationId xmlns:p14="http://schemas.microsoft.com/office/powerpoint/2010/main" val="14594806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Categories of Data</a:t>
            </a:r>
            <a:endParaRPr lang="en-US" dirty="0"/>
          </a:p>
        </p:txBody>
      </p:sp>
      <p:sp>
        <p:nvSpPr>
          <p:cNvPr id="3" name="Content Placeholder 2"/>
          <p:cNvSpPr>
            <a:spLocks noGrp="1"/>
          </p:cNvSpPr>
          <p:nvPr>
            <p:ph idx="1"/>
          </p:nvPr>
        </p:nvSpPr>
        <p:spPr>
          <a:xfrm>
            <a:off x="609601" y="2132014"/>
            <a:ext cx="10960101" cy="5987520"/>
          </a:xfrm>
        </p:spPr>
        <p:txBody>
          <a:bodyPr/>
          <a:lstStyle/>
          <a:p>
            <a:r>
              <a:rPr lang="en-US" sz="3700" dirty="0"/>
              <a:t>Wildland Fire</a:t>
            </a:r>
          </a:p>
          <a:p>
            <a:pPr lvl="1"/>
            <a:r>
              <a:rPr lang="en-US" sz="3200" dirty="0"/>
              <a:t>Capacity (stations, equipment, and personnel)</a:t>
            </a:r>
          </a:p>
          <a:p>
            <a:pPr lvl="1"/>
            <a:r>
              <a:rPr lang="en-US" sz="3200" dirty="0"/>
              <a:t>Frequency and extent</a:t>
            </a:r>
          </a:p>
          <a:p>
            <a:pPr lvl="1"/>
            <a:r>
              <a:rPr lang="en-US" sz="3200" dirty="0"/>
              <a:t>Causes of ignitions</a:t>
            </a:r>
          </a:p>
          <a:p>
            <a:pPr lvl="1"/>
            <a:r>
              <a:rPr lang="en-US" sz="3200" dirty="0"/>
              <a:t>Human safety (injuries and fatalities)</a:t>
            </a:r>
          </a:p>
          <a:p>
            <a:pPr lvl="1"/>
            <a:r>
              <a:rPr lang="en-US" sz="3200" dirty="0"/>
              <a:t>Property loss</a:t>
            </a:r>
          </a:p>
          <a:p>
            <a:pPr lvl="1"/>
            <a:endParaRPr lang="en-US" sz="3700" dirty="0"/>
          </a:p>
          <a:p>
            <a:pPr lvl="1"/>
            <a:endParaRPr lang="en-US" dirty="0"/>
          </a:p>
        </p:txBody>
      </p:sp>
      <p:sp>
        <p:nvSpPr>
          <p:cNvPr id="4" name="Date Placeholder 3"/>
          <p:cNvSpPr>
            <a:spLocks noGrp="1"/>
          </p:cNvSpPr>
          <p:nvPr>
            <p:ph type="dt" sz="half" idx="10"/>
          </p:nvPr>
        </p:nvSpPr>
        <p:spPr/>
        <p:txBody>
          <a:bodyPr/>
          <a:lstStyle/>
          <a:p>
            <a:pPr>
              <a:defRPr/>
            </a:pPr>
            <a:fld id="{79F0163C-4284-42A1-BC7E-1C4D7C1E2556}" type="datetime2">
              <a:rPr lang="en-US" smtClean="0"/>
              <a:pPr>
                <a:defRPr/>
              </a:pPr>
              <a:t>Monday, September 10, 2012</a:t>
            </a:fld>
            <a:endParaRPr lang="en-US"/>
          </a:p>
        </p:txBody>
      </p:sp>
      <p:sp>
        <p:nvSpPr>
          <p:cNvPr id="5" name="Slide Number Placeholder 4"/>
          <p:cNvSpPr>
            <a:spLocks noGrp="1"/>
          </p:cNvSpPr>
          <p:nvPr>
            <p:ph type="sldNum" sz="quarter" idx="12"/>
          </p:nvPr>
        </p:nvSpPr>
        <p:spPr/>
        <p:txBody>
          <a:bodyPr/>
          <a:lstStyle/>
          <a:p>
            <a:pPr>
              <a:defRPr/>
            </a:pPr>
            <a:fld id="{3AD80BA0-0203-4976-BC60-9748289D76DE}" type="slidenum">
              <a:rPr lang="en-US" smtClean="0"/>
              <a:pPr>
                <a:defRPr/>
              </a:pPr>
              <a:t>12</a:t>
            </a:fld>
            <a:endParaRPr lang="en-US"/>
          </a:p>
        </p:txBody>
      </p:sp>
    </p:spTree>
    <p:extLst>
      <p:ext uri="{BB962C8B-B14F-4D97-AF65-F5344CB8AC3E}">
        <p14:creationId xmlns:p14="http://schemas.microsoft.com/office/powerpoint/2010/main" val="27782547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Dimensional Reduction Techniques</a:t>
            </a:r>
            <a:endParaRPr lang="en-US" dirty="0"/>
          </a:p>
        </p:txBody>
      </p:sp>
      <p:sp>
        <p:nvSpPr>
          <p:cNvPr id="3" name="Content Placeholder 2"/>
          <p:cNvSpPr>
            <a:spLocks noGrp="1"/>
          </p:cNvSpPr>
          <p:nvPr>
            <p:ph idx="1"/>
          </p:nvPr>
        </p:nvSpPr>
        <p:spPr/>
        <p:txBody>
          <a:bodyPr/>
          <a:lstStyle/>
          <a:p>
            <a:r>
              <a:rPr lang="en-US" dirty="0" smtClean="0"/>
              <a:t>There are many variables that can be (and have been) measured to describe all of the various aspects contributing to wildland fire.  So many, in fact, that it is not practical to use them all directly within an analytical model.</a:t>
            </a:r>
          </a:p>
          <a:p>
            <a:r>
              <a:rPr lang="en-US" dirty="0" smtClean="0"/>
              <a:t>Dimensional reduction techniques are statistical methods that start with many variables and try to identify a smaller set of derived variables (super variables) that can efficiently describe the variation within the data.</a:t>
            </a:r>
            <a:endParaRPr lang="en-US" dirty="0"/>
          </a:p>
        </p:txBody>
      </p:sp>
      <p:sp>
        <p:nvSpPr>
          <p:cNvPr id="4" name="Date Placeholder 3"/>
          <p:cNvSpPr>
            <a:spLocks noGrp="1"/>
          </p:cNvSpPr>
          <p:nvPr>
            <p:ph type="dt" sz="half" idx="10"/>
          </p:nvPr>
        </p:nvSpPr>
        <p:spPr/>
        <p:txBody>
          <a:bodyPr/>
          <a:lstStyle/>
          <a:p>
            <a:pPr>
              <a:defRPr/>
            </a:pPr>
            <a:fld id="{79F0163C-4284-42A1-BC7E-1C4D7C1E2556}" type="datetime2">
              <a:rPr lang="en-US" smtClean="0"/>
              <a:pPr>
                <a:defRPr/>
              </a:pPr>
              <a:t>Monday, September 10, 2012</a:t>
            </a:fld>
            <a:endParaRPr lang="en-US"/>
          </a:p>
        </p:txBody>
      </p:sp>
      <p:sp>
        <p:nvSpPr>
          <p:cNvPr id="5" name="Slide Number Placeholder 4"/>
          <p:cNvSpPr>
            <a:spLocks noGrp="1"/>
          </p:cNvSpPr>
          <p:nvPr>
            <p:ph type="sldNum" sz="quarter" idx="12"/>
          </p:nvPr>
        </p:nvSpPr>
        <p:spPr/>
        <p:txBody>
          <a:bodyPr/>
          <a:lstStyle/>
          <a:p>
            <a:pPr>
              <a:defRPr/>
            </a:pPr>
            <a:fld id="{3AD80BA0-0203-4976-BC60-9748289D76DE}" type="slidenum">
              <a:rPr lang="en-US" smtClean="0"/>
              <a:pPr>
                <a:defRPr/>
              </a:pPr>
              <a:t>13</a:t>
            </a:fld>
            <a:endParaRPr lang="en-US"/>
          </a:p>
        </p:txBody>
      </p:sp>
    </p:spTree>
    <p:extLst>
      <p:ext uri="{BB962C8B-B14F-4D97-AF65-F5344CB8AC3E}">
        <p14:creationId xmlns:p14="http://schemas.microsoft.com/office/powerpoint/2010/main" val="38863651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Analytical Approach</a:t>
            </a:r>
            <a:endParaRPr lang="en-US" dirty="0"/>
          </a:p>
        </p:txBody>
      </p:sp>
      <p:sp>
        <p:nvSpPr>
          <p:cNvPr id="26627" name="Content Placeholder 2"/>
          <p:cNvSpPr>
            <a:spLocks noGrp="1"/>
          </p:cNvSpPr>
          <p:nvPr>
            <p:ph idx="1"/>
          </p:nvPr>
        </p:nvSpPr>
        <p:spPr>
          <a:xfrm>
            <a:off x="609600" y="2132013"/>
            <a:ext cx="10433050" cy="3044824"/>
          </a:xfrm>
        </p:spPr>
        <p:txBody>
          <a:bodyPr/>
          <a:lstStyle/>
          <a:p>
            <a:r>
              <a:rPr lang="en-US" dirty="0" smtClean="0"/>
              <a:t>Influence </a:t>
            </a:r>
            <a:r>
              <a:rPr lang="en-US" dirty="0" smtClean="0"/>
              <a:t>Diagrams, a.k.a. Bayesian Belief Networks</a:t>
            </a:r>
            <a:endParaRPr lang="en-US" dirty="0" smtClean="0"/>
          </a:p>
          <a:p>
            <a:pPr lvl="1"/>
            <a:r>
              <a:rPr lang="en-US" dirty="0" smtClean="0"/>
              <a:t>Used to show causal relationships among decisions (actions), random variables, and end values.</a:t>
            </a:r>
          </a:p>
          <a:p>
            <a:pPr lvl="1"/>
            <a:r>
              <a:rPr lang="en-US" dirty="0" smtClean="0"/>
              <a:t>Uses conditional probability and probabilistic modeling to quantify relationships.</a:t>
            </a:r>
          </a:p>
          <a:p>
            <a:pPr lvl="1"/>
            <a:r>
              <a:rPr lang="en-US" dirty="0" smtClean="0"/>
              <a:t>Highly flexible.</a:t>
            </a:r>
          </a:p>
        </p:txBody>
      </p:sp>
      <p:sp>
        <p:nvSpPr>
          <p:cNvPr id="26628"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defTabSz="1216025" eaLnBrk="0" fontAlgn="base" hangingPunct="0">
              <a:spcBef>
                <a:spcPct val="0"/>
              </a:spcBef>
              <a:spcAft>
                <a:spcPct val="0"/>
              </a:spcAft>
              <a:defRPr sz="2400">
                <a:solidFill>
                  <a:schemeClr val="tx1"/>
                </a:solidFill>
                <a:latin typeface="Arial" charset="0"/>
                <a:cs typeface="Arial" charset="0"/>
              </a:defRPr>
            </a:lvl6pPr>
            <a:lvl7pPr marL="2971800" indent="-228600" defTabSz="1216025" eaLnBrk="0" fontAlgn="base" hangingPunct="0">
              <a:spcBef>
                <a:spcPct val="0"/>
              </a:spcBef>
              <a:spcAft>
                <a:spcPct val="0"/>
              </a:spcAft>
              <a:defRPr sz="2400">
                <a:solidFill>
                  <a:schemeClr val="tx1"/>
                </a:solidFill>
                <a:latin typeface="Arial" charset="0"/>
                <a:cs typeface="Arial" charset="0"/>
              </a:defRPr>
            </a:lvl7pPr>
            <a:lvl8pPr marL="3429000" indent="-228600" defTabSz="1216025" eaLnBrk="0" fontAlgn="base" hangingPunct="0">
              <a:spcBef>
                <a:spcPct val="0"/>
              </a:spcBef>
              <a:spcAft>
                <a:spcPct val="0"/>
              </a:spcAft>
              <a:defRPr sz="2400">
                <a:solidFill>
                  <a:schemeClr val="tx1"/>
                </a:solidFill>
                <a:latin typeface="Arial" charset="0"/>
                <a:cs typeface="Arial" charset="0"/>
              </a:defRPr>
            </a:lvl8pPr>
            <a:lvl9pPr marL="3886200" indent="-228600" defTabSz="1216025" eaLnBrk="0" fontAlgn="base" hangingPunct="0">
              <a:spcBef>
                <a:spcPct val="0"/>
              </a:spcBef>
              <a:spcAft>
                <a:spcPct val="0"/>
              </a:spcAft>
              <a:defRPr sz="2400">
                <a:solidFill>
                  <a:schemeClr val="tx1"/>
                </a:solidFill>
                <a:latin typeface="Arial" charset="0"/>
                <a:cs typeface="Arial" charset="0"/>
              </a:defRPr>
            </a:lvl9pPr>
          </a:lstStyle>
          <a:p>
            <a:pPr eaLnBrk="1" hangingPunct="1"/>
            <a:fld id="{38F08978-EE9B-444F-826A-4D0B932DF49F}" type="datetime1">
              <a:rPr lang="en-US" sz="1600" smtClean="0">
                <a:solidFill>
                  <a:srgbClr val="FFFFFF"/>
                </a:solidFill>
              </a:rPr>
              <a:pPr eaLnBrk="1" hangingPunct="1"/>
              <a:t>9/10/2012</a:t>
            </a:fld>
            <a:endParaRPr lang="en-US" sz="1600" smtClean="0">
              <a:solidFill>
                <a:srgbClr val="FFFFFF"/>
              </a:solidFill>
            </a:endParaRPr>
          </a:p>
        </p:txBody>
      </p:sp>
      <p:sp>
        <p:nvSpPr>
          <p:cNvPr id="2662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defTabSz="1216025" eaLnBrk="0" fontAlgn="base" hangingPunct="0">
              <a:spcBef>
                <a:spcPct val="0"/>
              </a:spcBef>
              <a:spcAft>
                <a:spcPct val="0"/>
              </a:spcAft>
              <a:defRPr sz="2400">
                <a:solidFill>
                  <a:schemeClr val="tx1"/>
                </a:solidFill>
                <a:latin typeface="Arial" charset="0"/>
                <a:cs typeface="Arial" charset="0"/>
              </a:defRPr>
            </a:lvl6pPr>
            <a:lvl7pPr marL="2971800" indent="-228600" defTabSz="1216025" eaLnBrk="0" fontAlgn="base" hangingPunct="0">
              <a:spcBef>
                <a:spcPct val="0"/>
              </a:spcBef>
              <a:spcAft>
                <a:spcPct val="0"/>
              </a:spcAft>
              <a:defRPr sz="2400">
                <a:solidFill>
                  <a:schemeClr val="tx1"/>
                </a:solidFill>
                <a:latin typeface="Arial" charset="0"/>
                <a:cs typeface="Arial" charset="0"/>
              </a:defRPr>
            </a:lvl7pPr>
            <a:lvl8pPr marL="3429000" indent="-228600" defTabSz="1216025" eaLnBrk="0" fontAlgn="base" hangingPunct="0">
              <a:spcBef>
                <a:spcPct val="0"/>
              </a:spcBef>
              <a:spcAft>
                <a:spcPct val="0"/>
              </a:spcAft>
              <a:defRPr sz="2400">
                <a:solidFill>
                  <a:schemeClr val="tx1"/>
                </a:solidFill>
                <a:latin typeface="Arial" charset="0"/>
                <a:cs typeface="Arial" charset="0"/>
              </a:defRPr>
            </a:lvl8pPr>
            <a:lvl9pPr marL="3886200" indent="-228600" defTabSz="1216025" eaLnBrk="0" fontAlgn="base" hangingPunct="0">
              <a:spcBef>
                <a:spcPct val="0"/>
              </a:spcBef>
              <a:spcAft>
                <a:spcPct val="0"/>
              </a:spcAft>
              <a:defRPr sz="2400">
                <a:solidFill>
                  <a:schemeClr val="tx1"/>
                </a:solidFill>
                <a:latin typeface="Arial" charset="0"/>
                <a:cs typeface="Arial" charset="0"/>
              </a:defRPr>
            </a:lvl9pPr>
          </a:lstStyle>
          <a:p>
            <a:pPr eaLnBrk="1" hangingPunct="1"/>
            <a:fld id="{467CC924-D0A4-48A7-A00D-8441A73BE85C}" type="slidenum">
              <a:rPr lang="en-US" sz="1900" smtClean="0">
                <a:solidFill>
                  <a:srgbClr val="FFFFFF"/>
                </a:solidFill>
              </a:rPr>
              <a:pPr eaLnBrk="1" hangingPunct="1"/>
              <a:t>14</a:t>
            </a:fld>
            <a:endParaRPr lang="en-US" sz="1900" smtClean="0">
              <a:solidFill>
                <a:srgbClr val="FFFFFF"/>
              </a:solidFill>
            </a:endParaRPr>
          </a:p>
        </p:txBody>
      </p:sp>
      <p:pic>
        <p:nvPicPr>
          <p:cNvPr id="6" name="Picture 3"/>
          <p:cNvPicPr>
            <a:picLocks noChangeAspect="1" noChangeArrowheads="1"/>
          </p:cNvPicPr>
          <p:nvPr/>
        </p:nvPicPr>
        <p:blipFill>
          <a:blip r:embed="rId2" cstate="print"/>
          <a:srcRect/>
          <a:stretch>
            <a:fillRect/>
          </a:stretch>
        </p:blipFill>
        <p:spPr bwMode="auto">
          <a:xfrm>
            <a:off x="4413250" y="4317675"/>
            <a:ext cx="5486400" cy="449214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Crosswalk of Data to Nodes</a:t>
            </a:r>
            <a:endParaRPr lang="en-US" dirty="0"/>
          </a:p>
        </p:txBody>
      </p:sp>
      <p:sp>
        <p:nvSpPr>
          <p:cNvPr id="3" name="Date Placeholder 2"/>
          <p:cNvSpPr>
            <a:spLocks noGrp="1"/>
          </p:cNvSpPr>
          <p:nvPr>
            <p:ph type="dt" sz="half" idx="10"/>
          </p:nvPr>
        </p:nvSpPr>
        <p:spPr/>
        <p:txBody>
          <a:bodyPr/>
          <a:lstStyle/>
          <a:p>
            <a:pPr>
              <a:defRPr/>
            </a:pPr>
            <a:fld id="{1852DC0F-0495-4575-81D9-46DA7752158A}" type="datetime1">
              <a:rPr lang="en-US" smtClean="0"/>
              <a:pPr>
                <a:defRPr/>
              </a:pPr>
              <a:t>9/10/2012</a:t>
            </a:fld>
            <a:endParaRPr lang="en-US" dirty="0"/>
          </a:p>
        </p:txBody>
      </p:sp>
      <p:sp>
        <p:nvSpPr>
          <p:cNvPr id="4" name="Slide Number Placeholder 3"/>
          <p:cNvSpPr>
            <a:spLocks noGrp="1"/>
          </p:cNvSpPr>
          <p:nvPr>
            <p:ph type="sldNum" sz="quarter" idx="12"/>
          </p:nvPr>
        </p:nvSpPr>
        <p:spPr/>
        <p:txBody>
          <a:bodyPr/>
          <a:lstStyle/>
          <a:p>
            <a:pPr>
              <a:defRPr/>
            </a:pPr>
            <a:fld id="{6AE97904-9442-4E0E-B803-6C934921FE78}" type="slidenum">
              <a:rPr lang="en-US" smtClean="0"/>
              <a:pPr>
                <a:defRPr/>
              </a:pPr>
              <a:t>15</a:t>
            </a:fld>
            <a:endParaRPr lang="en-US" dirty="0"/>
          </a:p>
        </p:txBody>
      </p:sp>
      <p:pic>
        <p:nvPicPr>
          <p:cNvPr id="1026" name="Picture 2"/>
          <p:cNvPicPr>
            <a:picLocks noChangeAspect="1" noChangeArrowheads="1"/>
          </p:cNvPicPr>
          <p:nvPr/>
        </p:nvPicPr>
        <p:blipFill>
          <a:blip r:embed="rId3" cstate="print"/>
          <a:srcRect l="6667" t="27570" r="5000" b="5140"/>
          <a:stretch>
            <a:fillRect/>
          </a:stretch>
        </p:blipFill>
        <p:spPr bwMode="auto">
          <a:xfrm>
            <a:off x="481893" y="2357437"/>
            <a:ext cx="11517489" cy="58674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7248206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3"/>
          <p:cNvPicPr>
            <a:picLocks noChangeAspect="1" noChangeArrowheads="1"/>
          </p:cNvPicPr>
          <p:nvPr/>
        </p:nvPicPr>
        <p:blipFill>
          <a:blip r:embed="rId2" cstate="print"/>
          <a:srcRect/>
          <a:stretch>
            <a:fillRect/>
          </a:stretch>
        </p:blipFill>
        <p:spPr bwMode="auto">
          <a:xfrm>
            <a:off x="1558925" y="1325564"/>
            <a:ext cx="9061450" cy="6483350"/>
          </a:xfrm>
          <a:prstGeom prst="rect">
            <a:avLst/>
          </a:prstGeom>
          <a:noFill/>
          <a:ln w="9525">
            <a:noFill/>
            <a:miter lim="800000"/>
            <a:headEnd/>
            <a:tailEnd/>
          </a:ln>
        </p:spPr>
      </p:pic>
      <p:sp>
        <p:nvSpPr>
          <p:cNvPr id="2051" name="TextBox 3"/>
          <p:cNvSpPr txBox="1">
            <a:spLocks noChangeArrowheads="1"/>
          </p:cNvSpPr>
          <p:nvPr/>
        </p:nvSpPr>
        <p:spPr bwMode="auto">
          <a:xfrm>
            <a:off x="9524" y="474124"/>
            <a:ext cx="2426335" cy="860858"/>
          </a:xfrm>
          <a:prstGeom prst="rect">
            <a:avLst/>
          </a:prstGeom>
          <a:noFill/>
          <a:ln w="9525">
            <a:noFill/>
            <a:miter lim="800000"/>
            <a:headEnd/>
            <a:tailEnd/>
          </a:ln>
        </p:spPr>
        <p:txBody>
          <a:bodyPr wrap="square" lIns="121772" tIns="60885" rIns="121772" bIns="60885">
            <a:spAutoFit/>
          </a:bodyPr>
          <a:lstStyle/>
          <a:p>
            <a:r>
              <a:rPr lang="en-US" b="1" dirty="0">
                <a:latin typeface="Calibri" pitchFamily="34" charset="0"/>
              </a:rPr>
              <a:t>What makes the West </a:t>
            </a:r>
            <a:r>
              <a:rPr lang="en-US" b="1" dirty="0" smtClean="0">
                <a:latin typeface="Calibri" pitchFamily="34" charset="0"/>
              </a:rPr>
              <a:t>unique?</a:t>
            </a:r>
            <a:endParaRPr lang="en-US" dirty="0">
              <a:latin typeface="Calibri" pitchFamily="34" charset="0"/>
            </a:endParaRPr>
          </a:p>
        </p:txBody>
      </p:sp>
      <p:pic>
        <p:nvPicPr>
          <p:cNvPr id="2052" name="Picture 6" descr="C:\Users\Karin\Desktop\CRAFT Workshops\Cohesive Fire Strategy\National Workshops\Phase III\RSC NSAT Interaction\RSC Joint Meeting\Network images\WUIFact1.jpg"/>
          <p:cNvPicPr>
            <a:picLocks noChangeAspect="1" noChangeArrowheads="1"/>
          </p:cNvPicPr>
          <p:nvPr/>
        </p:nvPicPr>
        <p:blipFill>
          <a:blip r:embed="rId3" cstate="print"/>
          <a:srcRect/>
          <a:stretch>
            <a:fillRect/>
          </a:stretch>
        </p:blipFill>
        <p:spPr bwMode="auto">
          <a:xfrm>
            <a:off x="146051" y="3576639"/>
            <a:ext cx="1220788" cy="942975"/>
          </a:xfrm>
          <a:prstGeom prst="rect">
            <a:avLst/>
          </a:prstGeom>
          <a:noFill/>
          <a:ln w="9525">
            <a:noFill/>
            <a:miter lim="800000"/>
            <a:headEnd/>
            <a:tailEnd/>
          </a:ln>
        </p:spPr>
      </p:pic>
      <p:pic>
        <p:nvPicPr>
          <p:cNvPr id="2053" name="Picture 7" descr="C:\Users\Karin\Desktop\CRAFT Workshops\Cohesive Fire Strategy\National Workshops\Phase III\RSC NSAT Interaction\RSC Joint Meeting\Network images\WUIFact3_0.jpg"/>
          <p:cNvPicPr>
            <a:picLocks noChangeAspect="1" noChangeArrowheads="1"/>
          </p:cNvPicPr>
          <p:nvPr/>
        </p:nvPicPr>
        <p:blipFill>
          <a:blip r:embed="rId4" cstate="print"/>
          <a:srcRect/>
          <a:stretch>
            <a:fillRect/>
          </a:stretch>
        </p:blipFill>
        <p:spPr bwMode="auto">
          <a:xfrm>
            <a:off x="298452" y="5557838"/>
            <a:ext cx="1223962" cy="944562"/>
          </a:xfrm>
          <a:prstGeom prst="rect">
            <a:avLst/>
          </a:prstGeom>
          <a:noFill/>
          <a:ln w="9525">
            <a:noFill/>
            <a:miter lim="800000"/>
            <a:headEnd/>
            <a:tailEnd/>
          </a:ln>
        </p:spPr>
      </p:pic>
      <p:pic>
        <p:nvPicPr>
          <p:cNvPr id="2054" name="Picture 8" descr="C:\Users\Karin\Desktop\CRAFT Workshops\Cohesive Fire Strategy\National Workshops\Phase III\RSC NSAT Interaction\RSC Joint Meeting\Network images\WUIFact2.jpg"/>
          <p:cNvPicPr>
            <a:picLocks noChangeAspect="1" noChangeArrowheads="1"/>
          </p:cNvPicPr>
          <p:nvPr/>
        </p:nvPicPr>
        <p:blipFill>
          <a:blip r:embed="rId5" cstate="print"/>
          <a:srcRect/>
          <a:stretch>
            <a:fillRect/>
          </a:stretch>
        </p:blipFill>
        <p:spPr bwMode="auto">
          <a:xfrm>
            <a:off x="298452" y="1747839"/>
            <a:ext cx="1223962" cy="944562"/>
          </a:xfrm>
          <a:prstGeom prst="rect">
            <a:avLst/>
          </a:prstGeom>
          <a:noFill/>
          <a:ln w="9525">
            <a:noFill/>
            <a:miter lim="800000"/>
            <a:headEnd/>
            <a:tailEnd/>
          </a:ln>
        </p:spPr>
      </p:pic>
      <p:pic>
        <p:nvPicPr>
          <p:cNvPr id="2055" name="Picture 9" descr="C:\Users\Karin\Desktop\CRAFT Workshops\Cohesive Fire Strategy\National Workshops\Phase III\RSC NSAT Interaction\RSC Joint Meeting\Network images\mill_production_total.jpg"/>
          <p:cNvPicPr>
            <a:picLocks noChangeAspect="1" noChangeArrowheads="1"/>
          </p:cNvPicPr>
          <p:nvPr/>
        </p:nvPicPr>
        <p:blipFill>
          <a:blip r:embed="rId6" cstate="print"/>
          <a:srcRect/>
          <a:stretch>
            <a:fillRect/>
          </a:stretch>
        </p:blipFill>
        <p:spPr bwMode="auto">
          <a:xfrm>
            <a:off x="8756651" y="147638"/>
            <a:ext cx="1223962" cy="944562"/>
          </a:xfrm>
          <a:prstGeom prst="rect">
            <a:avLst/>
          </a:prstGeom>
          <a:noFill/>
          <a:ln w="9525">
            <a:noFill/>
            <a:miter lim="800000"/>
            <a:headEnd/>
            <a:tailEnd/>
          </a:ln>
        </p:spPr>
      </p:pic>
      <p:pic>
        <p:nvPicPr>
          <p:cNvPr id="2056" name="Picture 10" descr="C:\Users\Karin\Desktop\CRAFT Workshops\Cohesive Fire Strategy\National Workshops\Phase III\RSC NSAT Interaction\RSC Joint Meeting\Network images\arv_ratio_0.jpg"/>
          <p:cNvPicPr>
            <a:picLocks noChangeAspect="1" noChangeArrowheads="1"/>
          </p:cNvPicPr>
          <p:nvPr/>
        </p:nvPicPr>
        <p:blipFill>
          <a:blip r:embed="rId7" cstate="print"/>
          <a:srcRect/>
          <a:stretch>
            <a:fillRect/>
          </a:stretch>
        </p:blipFill>
        <p:spPr bwMode="auto">
          <a:xfrm>
            <a:off x="10585452" y="6929438"/>
            <a:ext cx="1223962" cy="944562"/>
          </a:xfrm>
          <a:prstGeom prst="rect">
            <a:avLst/>
          </a:prstGeom>
          <a:noFill/>
          <a:ln w="9525">
            <a:noFill/>
            <a:miter lim="800000"/>
            <a:headEnd/>
            <a:tailEnd/>
          </a:ln>
        </p:spPr>
      </p:pic>
      <p:pic>
        <p:nvPicPr>
          <p:cNvPr id="2057" name="Picture 11" descr="C:\Users\Karin\Desktop\CRAFT Workshops\Cohesive Fire Strategy\National Workshops\Phase III\RSC NSAT Interaction\RSC Joint Meeting\Network images\vegclusR_0.jpg"/>
          <p:cNvPicPr>
            <a:picLocks noChangeAspect="1" noChangeArrowheads="1"/>
          </p:cNvPicPr>
          <p:nvPr/>
        </p:nvPicPr>
        <p:blipFill>
          <a:blip r:embed="rId8" cstate="print"/>
          <a:srcRect/>
          <a:stretch>
            <a:fillRect/>
          </a:stretch>
        </p:blipFill>
        <p:spPr bwMode="auto">
          <a:xfrm>
            <a:off x="10661651" y="3816351"/>
            <a:ext cx="1223962" cy="944563"/>
          </a:xfrm>
          <a:prstGeom prst="rect">
            <a:avLst/>
          </a:prstGeom>
          <a:noFill/>
          <a:ln w="9525">
            <a:noFill/>
            <a:miter lim="800000"/>
            <a:headEnd/>
            <a:tailEnd/>
          </a:ln>
        </p:spPr>
      </p:pic>
      <p:pic>
        <p:nvPicPr>
          <p:cNvPr id="2058" name="Picture 12" descr="C:\Users\Karin\Desktop\CRAFT Workshops\Cohesive Fire Strategy\National Workshops\Phase III\RSC NSAT Interaction\RSC Joint Meeting\Network images\FuelClusR_0.jpg"/>
          <p:cNvPicPr>
            <a:picLocks noChangeAspect="1" noChangeArrowheads="1"/>
          </p:cNvPicPr>
          <p:nvPr/>
        </p:nvPicPr>
        <p:blipFill>
          <a:blip r:embed="rId9" cstate="print"/>
          <a:srcRect/>
          <a:stretch>
            <a:fillRect/>
          </a:stretch>
        </p:blipFill>
        <p:spPr bwMode="auto">
          <a:xfrm>
            <a:off x="10661651" y="5275263"/>
            <a:ext cx="1223962" cy="944562"/>
          </a:xfrm>
          <a:prstGeom prst="rect">
            <a:avLst/>
          </a:prstGeom>
          <a:noFill/>
          <a:ln w="9525">
            <a:noFill/>
            <a:miter lim="800000"/>
            <a:headEnd/>
            <a:tailEnd/>
          </a:ln>
        </p:spPr>
      </p:pic>
      <p:cxnSp>
        <p:nvCxnSpPr>
          <p:cNvPr id="21" name="Straight Arrow Connector 20"/>
          <p:cNvCxnSpPr/>
          <p:nvPr/>
        </p:nvCxnSpPr>
        <p:spPr>
          <a:xfrm>
            <a:off x="3654425" y="1168400"/>
            <a:ext cx="1901825" cy="1646238"/>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23" name="Straight Arrow Connector 22"/>
          <p:cNvCxnSpPr/>
          <p:nvPr/>
        </p:nvCxnSpPr>
        <p:spPr>
          <a:xfrm>
            <a:off x="6626225" y="1168401"/>
            <a:ext cx="73025" cy="579438"/>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26" name="Straight Arrow Connector 25"/>
          <p:cNvCxnSpPr>
            <a:stCxn id="2055" idx="2"/>
          </p:cNvCxnSpPr>
          <p:nvPr/>
        </p:nvCxnSpPr>
        <p:spPr>
          <a:xfrm flipH="1">
            <a:off x="9366251" y="1092200"/>
            <a:ext cx="3175" cy="655638"/>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30" name="Straight Arrow Connector 29"/>
          <p:cNvCxnSpPr>
            <a:stCxn id="2086" idx="1"/>
          </p:cNvCxnSpPr>
          <p:nvPr/>
        </p:nvCxnSpPr>
        <p:spPr>
          <a:xfrm flipH="1">
            <a:off x="9899651" y="985839"/>
            <a:ext cx="609600" cy="1676400"/>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33" name="Straight Arrow Connector 32"/>
          <p:cNvCxnSpPr>
            <a:stCxn id="2057" idx="1"/>
          </p:cNvCxnSpPr>
          <p:nvPr/>
        </p:nvCxnSpPr>
        <p:spPr>
          <a:xfrm flipH="1">
            <a:off x="7461251" y="4287838"/>
            <a:ext cx="3200400" cy="519112"/>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36" name="Straight Arrow Connector 35"/>
          <p:cNvCxnSpPr>
            <a:stCxn id="2058" idx="1"/>
          </p:cNvCxnSpPr>
          <p:nvPr/>
        </p:nvCxnSpPr>
        <p:spPr>
          <a:xfrm flipH="1" flipV="1">
            <a:off x="8528050" y="5024439"/>
            <a:ext cx="2133601" cy="722312"/>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39" name="Straight Arrow Connector 38"/>
          <p:cNvCxnSpPr/>
          <p:nvPr/>
        </p:nvCxnSpPr>
        <p:spPr>
          <a:xfrm flipH="1" flipV="1">
            <a:off x="9747250" y="5481639"/>
            <a:ext cx="800100" cy="1660524"/>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42" name="Straight Arrow Connector 41"/>
          <p:cNvCxnSpPr>
            <a:stCxn id="2089" idx="0"/>
          </p:cNvCxnSpPr>
          <p:nvPr/>
        </p:nvCxnSpPr>
        <p:spPr>
          <a:xfrm flipV="1">
            <a:off x="9355138" y="6624638"/>
            <a:ext cx="163512" cy="1371600"/>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46" name="Straight Arrow Connector 45"/>
          <p:cNvCxnSpPr>
            <a:stCxn id="2087" idx="0"/>
          </p:cNvCxnSpPr>
          <p:nvPr/>
        </p:nvCxnSpPr>
        <p:spPr>
          <a:xfrm flipH="1" flipV="1">
            <a:off x="6840538" y="6624638"/>
            <a:ext cx="152400" cy="1295400"/>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48" name="Straight Arrow Connector 47"/>
          <p:cNvCxnSpPr>
            <a:stCxn id="2088" idx="0"/>
          </p:cNvCxnSpPr>
          <p:nvPr/>
        </p:nvCxnSpPr>
        <p:spPr>
          <a:xfrm flipV="1">
            <a:off x="984251" y="5329240"/>
            <a:ext cx="990600" cy="2362199"/>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50" name="Straight Arrow Connector 49"/>
          <p:cNvCxnSpPr>
            <a:stCxn id="2053" idx="3"/>
          </p:cNvCxnSpPr>
          <p:nvPr/>
        </p:nvCxnSpPr>
        <p:spPr>
          <a:xfrm flipV="1">
            <a:off x="1522414" y="4491039"/>
            <a:ext cx="2281237" cy="1539876"/>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53" name="Straight Arrow Connector 52"/>
          <p:cNvCxnSpPr>
            <a:stCxn id="2052" idx="3"/>
          </p:cNvCxnSpPr>
          <p:nvPr/>
        </p:nvCxnSpPr>
        <p:spPr>
          <a:xfrm>
            <a:off x="1366839" y="4048126"/>
            <a:ext cx="303212" cy="61913"/>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56" name="Straight Arrow Connector 55"/>
          <p:cNvCxnSpPr/>
          <p:nvPr/>
        </p:nvCxnSpPr>
        <p:spPr>
          <a:xfrm>
            <a:off x="1517652" y="2205039"/>
            <a:ext cx="2362199" cy="914400"/>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2072" name="TextBox 61"/>
          <p:cNvSpPr txBox="1">
            <a:spLocks noChangeArrowheads="1"/>
          </p:cNvSpPr>
          <p:nvPr/>
        </p:nvSpPr>
        <p:spPr bwMode="auto">
          <a:xfrm>
            <a:off x="4260851" y="300038"/>
            <a:ext cx="1219199" cy="830262"/>
          </a:xfrm>
          <a:prstGeom prst="rect">
            <a:avLst/>
          </a:prstGeom>
          <a:noFill/>
          <a:ln w="9525">
            <a:noFill/>
            <a:miter lim="800000"/>
            <a:headEnd/>
            <a:tailEnd/>
          </a:ln>
        </p:spPr>
        <p:txBody>
          <a:bodyPr lIns="91427" tIns="45713" rIns="91427" bIns="45713">
            <a:spAutoFit/>
          </a:bodyPr>
          <a:lstStyle/>
          <a:p>
            <a:r>
              <a:rPr lang="en-US" sz="1200" i="1" dirty="0">
                <a:solidFill>
                  <a:srgbClr val="FF0000"/>
                </a:solidFill>
              </a:rPr>
              <a:t>High percentage of natural ignitions</a:t>
            </a:r>
          </a:p>
        </p:txBody>
      </p:sp>
      <p:sp>
        <p:nvSpPr>
          <p:cNvPr id="2073" name="TextBox 62"/>
          <p:cNvSpPr txBox="1">
            <a:spLocks noChangeArrowheads="1"/>
          </p:cNvSpPr>
          <p:nvPr/>
        </p:nvSpPr>
        <p:spPr bwMode="auto">
          <a:xfrm>
            <a:off x="7308852" y="300039"/>
            <a:ext cx="1219199" cy="276225"/>
          </a:xfrm>
          <a:prstGeom prst="rect">
            <a:avLst/>
          </a:prstGeom>
          <a:noFill/>
          <a:ln w="9525">
            <a:noFill/>
            <a:miter lim="800000"/>
            <a:headEnd/>
            <a:tailEnd/>
          </a:ln>
        </p:spPr>
        <p:txBody>
          <a:bodyPr lIns="91427" tIns="45713" rIns="91427" bIns="45713">
            <a:spAutoFit/>
          </a:bodyPr>
          <a:lstStyle/>
          <a:p>
            <a:r>
              <a:rPr lang="en-US" sz="1200" i="1" dirty="0">
                <a:solidFill>
                  <a:srgbClr val="FF0000"/>
                </a:solidFill>
              </a:rPr>
              <a:t>Relatively dry</a:t>
            </a:r>
          </a:p>
        </p:txBody>
      </p:sp>
      <p:sp>
        <p:nvSpPr>
          <p:cNvPr id="2074" name="TextBox 64"/>
          <p:cNvSpPr txBox="1">
            <a:spLocks noChangeArrowheads="1"/>
          </p:cNvSpPr>
          <p:nvPr/>
        </p:nvSpPr>
        <p:spPr bwMode="auto">
          <a:xfrm>
            <a:off x="10052051" y="147639"/>
            <a:ext cx="1219199" cy="461962"/>
          </a:xfrm>
          <a:prstGeom prst="rect">
            <a:avLst/>
          </a:prstGeom>
          <a:noFill/>
          <a:ln w="9525">
            <a:noFill/>
            <a:miter lim="800000"/>
            <a:headEnd/>
            <a:tailEnd/>
          </a:ln>
        </p:spPr>
        <p:txBody>
          <a:bodyPr lIns="91427" tIns="45713" rIns="91427" bIns="45713">
            <a:spAutoFit/>
          </a:bodyPr>
          <a:lstStyle/>
          <a:p>
            <a:r>
              <a:rPr lang="en-US" sz="1200" i="1" dirty="0">
                <a:solidFill>
                  <a:srgbClr val="FF0000"/>
                </a:solidFill>
              </a:rPr>
              <a:t>Low mill production</a:t>
            </a:r>
          </a:p>
        </p:txBody>
      </p:sp>
      <p:sp>
        <p:nvSpPr>
          <p:cNvPr id="2075" name="TextBox 66"/>
          <p:cNvSpPr txBox="1">
            <a:spLocks noChangeArrowheads="1"/>
          </p:cNvSpPr>
          <p:nvPr/>
        </p:nvSpPr>
        <p:spPr bwMode="auto">
          <a:xfrm>
            <a:off x="10737851" y="1366839"/>
            <a:ext cx="1219199" cy="646112"/>
          </a:xfrm>
          <a:prstGeom prst="rect">
            <a:avLst/>
          </a:prstGeom>
          <a:noFill/>
          <a:ln w="9525">
            <a:noFill/>
            <a:miter lim="800000"/>
            <a:headEnd/>
            <a:tailEnd/>
          </a:ln>
        </p:spPr>
        <p:txBody>
          <a:bodyPr lIns="91427" tIns="45713" rIns="91427" bIns="45713">
            <a:spAutoFit/>
          </a:bodyPr>
          <a:lstStyle/>
          <a:p>
            <a:r>
              <a:rPr lang="en-US" sz="1200" i="1" dirty="0">
                <a:solidFill>
                  <a:srgbClr val="FF0000"/>
                </a:solidFill>
              </a:rPr>
              <a:t>Less mechanical treatment</a:t>
            </a:r>
          </a:p>
        </p:txBody>
      </p:sp>
      <p:sp>
        <p:nvSpPr>
          <p:cNvPr id="2076" name="TextBox 67"/>
          <p:cNvSpPr txBox="1">
            <a:spLocks noChangeArrowheads="1"/>
          </p:cNvSpPr>
          <p:nvPr/>
        </p:nvSpPr>
        <p:spPr bwMode="auto">
          <a:xfrm>
            <a:off x="10661651" y="4730749"/>
            <a:ext cx="1219199" cy="461964"/>
          </a:xfrm>
          <a:prstGeom prst="rect">
            <a:avLst/>
          </a:prstGeom>
          <a:noFill/>
          <a:ln w="9525">
            <a:noFill/>
            <a:miter lim="800000"/>
            <a:headEnd/>
            <a:tailEnd/>
          </a:ln>
        </p:spPr>
        <p:txBody>
          <a:bodyPr lIns="91427" tIns="45713" rIns="91427" bIns="45713">
            <a:spAutoFit/>
          </a:bodyPr>
          <a:lstStyle/>
          <a:p>
            <a:r>
              <a:rPr lang="en-US" sz="1200" i="1" dirty="0">
                <a:solidFill>
                  <a:srgbClr val="FF0000"/>
                </a:solidFill>
              </a:rPr>
              <a:t>Six classes of vegetation</a:t>
            </a:r>
          </a:p>
        </p:txBody>
      </p:sp>
      <p:sp>
        <p:nvSpPr>
          <p:cNvPr id="2077" name="TextBox 68"/>
          <p:cNvSpPr txBox="1">
            <a:spLocks noChangeArrowheads="1"/>
          </p:cNvSpPr>
          <p:nvPr/>
        </p:nvSpPr>
        <p:spPr bwMode="auto">
          <a:xfrm>
            <a:off x="10737851" y="6265863"/>
            <a:ext cx="1219199" cy="461962"/>
          </a:xfrm>
          <a:prstGeom prst="rect">
            <a:avLst/>
          </a:prstGeom>
          <a:noFill/>
          <a:ln w="9525">
            <a:noFill/>
            <a:miter lim="800000"/>
            <a:headEnd/>
            <a:tailEnd/>
          </a:ln>
        </p:spPr>
        <p:txBody>
          <a:bodyPr lIns="91427" tIns="45713" rIns="91427" bIns="45713">
            <a:spAutoFit/>
          </a:bodyPr>
          <a:lstStyle/>
          <a:p>
            <a:r>
              <a:rPr lang="en-US" sz="1200" i="1" dirty="0">
                <a:solidFill>
                  <a:srgbClr val="FF0000"/>
                </a:solidFill>
              </a:rPr>
              <a:t>Seven classes of fuels</a:t>
            </a:r>
          </a:p>
        </p:txBody>
      </p:sp>
      <p:sp>
        <p:nvSpPr>
          <p:cNvPr id="2078" name="TextBox 69"/>
          <p:cNvSpPr txBox="1">
            <a:spLocks noChangeArrowheads="1"/>
          </p:cNvSpPr>
          <p:nvPr/>
        </p:nvSpPr>
        <p:spPr bwMode="auto">
          <a:xfrm>
            <a:off x="10585451" y="7920038"/>
            <a:ext cx="1219199" cy="461962"/>
          </a:xfrm>
          <a:prstGeom prst="rect">
            <a:avLst/>
          </a:prstGeom>
          <a:noFill/>
          <a:ln w="9525">
            <a:noFill/>
            <a:miter lim="800000"/>
            <a:headEnd/>
            <a:tailEnd/>
          </a:ln>
        </p:spPr>
        <p:txBody>
          <a:bodyPr lIns="91427" tIns="45713" rIns="91427" bIns="45713">
            <a:spAutoFit/>
          </a:bodyPr>
          <a:lstStyle/>
          <a:p>
            <a:r>
              <a:rPr lang="en-US" sz="1200" i="1" dirty="0">
                <a:solidFill>
                  <a:srgbClr val="FF0000"/>
                </a:solidFill>
              </a:rPr>
              <a:t>Longer arrival times</a:t>
            </a:r>
          </a:p>
        </p:txBody>
      </p:sp>
      <p:sp>
        <p:nvSpPr>
          <p:cNvPr id="2079" name="TextBox 70"/>
          <p:cNvSpPr txBox="1">
            <a:spLocks noChangeArrowheads="1"/>
          </p:cNvSpPr>
          <p:nvPr/>
        </p:nvSpPr>
        <p:spPr bwMode="auto">
          <a:xfrm>
            <a:off x="10040939" y="8247063"/>
            <a:ext cx="1219199" cy="646112"/>
          </a:xfrm>
          <a:prstGeom prst="rect">
            <a:avLst/>
          </a:prstGeom>
          <a:noFill/>
          <a:ln w="9525">
            <a:noFill/>
            <a:miter lim="800000"/>
            <a:headEnd/>
            <a:tailEnd/>
          </a:ln>
        </p:spPr>
        <p:txBody>
          <a:bodyPr lIns="91427" tIns="45713" rIns="91427" bIns="45713">
            <a:spAutoFit/>
          </a:bodyPr>
          <a:lstStyle/>
          <a:p>
            <a:r>
              <a:rPr lang="en-US" sz="1200" i="1" dirty="0">
                <a:solidFill>
                  <a:srgbClr val="FF0000"/>
                </a:solidFill>
              </a:rPr>
              <a:t>High percentage of federal land</a:t>
            </a:r>
          </a:p>
        </p:txBody>
      </p:sp>
      <p:sp>
        <p:nvSpPr>
          <p:cNvPr id="2080" name="TextBox 71"/>
          <p:cNvSpPr txBox="1">
            <a:spLocks noChangeArrowheads="1"/>
          </p:cNvSpPr>
          <p:nvPr/>
        </p:nvSpPr>
        <p:spPr bwMode="auto">
          <a:xfrm>
            <a:off x="7602539" y="8072439"/>
            <a:ext cx="1219199" cy="646112"/>
          </a:xfrm>
          <a:prstGeom prst="rect">
            <a:avLst/>
          </a:prstGeom>
          <a:noFill/>
          <a:ln w="9525">
            <a:noFill/>
            <a:miter lim="800000"/>
            <a:headEnd/>
            <a:tailEnd/>
          </a:ln>
        </p:spPr>
        <p:txBody>
          <a:bodyPr lIns="91427" tIns="45713" rIns="91427" bIns="45713">
            <a:spAutoFit/>
          </a:bodyPr>
          <a:lstStyle/>
          <a:p>
            <a:r>
              <a:rPr lang="en-US" sz="1200" i="1" dirty="0">
                <a:solidFill>
                  <a:srgbClr val="FF0000"/>
                </a:solidFill>
              </a:rPr>
              <a:t>High percentage of acres burned</a:t>
            </a:r>
          </a:p>
        </p:txBody>
      </p:sp>
      <p:sp>
        <p:nvSpPr>
          <p:cNvPr id="2081" name="TextBox 72"/>
          <p:cNvSpPr txBox="1">
            <a:spLocks noChangeArrowheads="1"/>
          </p:cNvSpPr>
          <p:nvPr/>
        </p:nvSpPr>
        <p:spPr bwMode="auto">
          <a:xfrm>
            <a:off x="1593851" y="7615238"/>
            <a:ext cx="1219199" cy="646112"/>
          </a:xfrm>
          <a:prstGeom prst="rect">
            <a:avLst/>
          </a:prstGeom>
          <a:noFill/>
          <a:ln w="9525">
            <a:noFill/>
            <a:miter lim="800000"/>
            <a:headEnd/>
            <a:tailEnd/>
          </a:ln>
        </p:spPr>
        <p:txBody>
          <a:bodyPr lIns="91427" tIns="45713" rIns="91427" bIns="45713">
            <a:spAutoFit/>
          </a:bodyPr>
          <a:lstStyle/>
          <a:p>
            <a:r>
              <a:rPr lang="en-US" sz="1200" i="1" dirty="0">
                <a:solidFill>
                  <a:srgbClr val="FF0000"/>
                </a:solidFill>
              </a:rPr>
              <a:t>Fires occurring in natural environments</a:t>
            </a:r>
          </a:p>
        </p:txBody>
      </p:sp>
      <p:sp>
        <p:nvSpPr>
          <p:cNvPr id="2082" name="TextBox 73"/>
          <p:cNvSpPr txBox="1">
            <a:spLocks noChangeArrowheads="1"/>
          </p:cNvSpPr>
          <p:nvPr/>
        </p:nvSpPr>
        <p:spPr bwMode="auto">
          <a:xfrm>
            <a:off x="298451" y="6548438"/>
            <a:ext cx="1219199" cy="830262"/>
          </a:xfrm>
          <a:prstGeom prst="rect">
            <a:avLst/>
          </a:prstGeom>
          <a:noFill/>
          <a:ln w="9525">
            <a:noFill/>
            <a:miter lim="800000"/>
            <a:headEnd/>
            <a:tailEnd/>
          </a:ln>
        </p:spPr>
        <p:txBody>
          <a:bodyPr lIns="91427" tIns="45713" rIns="91427" bIns="45713">
            <a:spAutoFit/>
          </a:bodyPr>
          <a:lstStyle/>
          <a:p>
            <a:r>
              <a:rPr lang="en-US" sz="1200" i="1" dirty="0">
                <a:solidFill>
                  <a:srgbClr val="FF0000"/>
                </a:solidFill>
              </a:rPr>
              <a:t>Large proportion of homes in the WUI/intermix</a:t>
            </a:r>
          </a:p>
        </p:txBody>
      </p:sp>
      <p:sp>
        <p:nvSpPr>
          <p:cNvPr id="2083" name="TextBox 74"/>
          <p:cNvSpPr txBox="1">
            <a:spLocks noChangeArrowheads="1"/>
          </p:cNvSpPr>
          <p:nvPr/>
        </p:nvSpPr>
        <p:spPr bwMode="auto">
          <a:xfrm>
            <a:off x="146050" y="4491039"/>
            <a:ext cx="1447800" cy="646112"/>
          </a:xfrm>
          <a:prstGeom prst="rect">
            <a:avLst/>
          </a:prstGeom>
          <a:noFill/>
          <a:ln w="9525">
            <a:noFill/>
            <a:miter lim="800000"/>
            <a:headEnd/>
            <a:tailEnd/>
          </a:ln>
        </p:spPr>
        <p:txBody>
          <a:bodyPr lIns="91427" tIns="45713" rIns="91427" bIns="45713">
            <a:spAutoFit/>
          </a:bodyPr>
          <a:lstStyle/>
          <a:p>
            <a:r>
              <a:rPr lang="en-US" sz="1200" i="1" dirty="0">
                <a:solidFill>
                  <a:srgbClr val="FF0000"/>
                </a:solidFill>
              </a:rPr>
              <a:t>Small proportion of landscape in the WUI/intermix</a:t>
            </a:r>
          </a:p>
        </p:txBody>
      </p:sp>
      <p:sp>
        <p:nvSpPr>
          <p:cNvPr id="2084" name="TextBox 76"/>
          <p:cNvSpPr txBox="1">
            <a:spLocks noChangeArrowheads="1"/>
          </p:cNvSpPr>
          <p:nvPr/>
        </p:nvSpPr>
        <p:spPr bwMode="auto">
          <a:xfrm>
            <a:off x="298450" y="2662239"/>
            <a:ext cx="1447800" cy="276225"/>
          </a:xfrm>
          <a:prstGeom prst="rect">
            <a:avLst/>
          </a:prstGeom>
          <a:noFill/>
          <a:ln w="9525">
            <a:noFill/>
            <a:miter lim="800000"/>
            <a:headEnd/>
            <a:tailEnd/>
          </a:ln>
        </p:spPr>
        <p:txBody>
          <a:bodyPr lIns="91427" tIns="45713" rIns="91427" bIns="45713">
            <a:spAutoFit/>
          </a:bodyPr>
          <a:lstStyle/>
          <a:p>
            <a:r>
              <a:rPr lang="en-US" sz="1200" i="1" dirty="0">
                <a:solidFill>
                  <a:srgbClr val="FF0000"/>
                </a:solidFill>
              </a:rPr>
              <a:t>Less urban</a:t>
            </a:r>
          </a:p>
        </p:txBody>
      </p:sp>
      <p:pic>
        <p:nvPicPr>
          <p:cNvPr id="2085" name="Picture 43" descr="C:\Users\Karin\Desktop\CRAFT Workshops\Cohesive Fire Strategy\National Workshops\Phase III\RSC NSAT Interaction\RSC Joint Meeting\Network images\wetness.png"/>
          <p:cNvPicPr>
            <a:picLocks noChangeAspect="1" noChangeArrowheads="1"/>
          </p:cNvPicPr>
          <p:nvPr/>
        </p:nvPicPr>
        <p:blipFill>
          <a:blip r:embed="rId10" cstate="print"/>
          <a:srcRect/>
          <a:stretch>
            <a:fillRect/>
          </a:stretch>
        </p:blipFill>
        <p:spPr bwMode="auto">
          <a:xfrm>
            <a:off x="5784851" y="180976"/>
            <a:ext cx="1503363" cy="941388"/>
          </a:xfrm>
          <a:prstGeom prst="rect">
            <a:avLst/>
          </a:prstGeom>
          <a:noFill/>
          <a:ln w="9525">
            <a:noFill/>
            <a:miter lim="800000"/>
            <a:headEnd/>
            <a:tailEnd/>
          </a:ln>
        </p:spPr>
      </p:pic>
      <p:pic>
        <p:nvPicPr>
          <p:cNvPr id="2086" name="Picture 44" descr="C:\Users\Karin\Desktop\CRAFT Workshops\Cohesive Fire Strategy\National Workshops\Phase III\RSC NSAT Interaction\RSC Joint Meeting\Network images\mech_treatment.png"/>
          <p:cNvPicPr>
            <a:picLocks noChangeAspect="1" noChangeArrowheads="1"/>
          </p:cNvPicPr>
          <p:nvPr/>
        </p:nvPicPr>
        <p:blipFill>
          <a:blip r:embed="rId11" cstate="print"/>
          <a:srcRect/>
          <a:stretch>
            <a:fillRect/>
          </a:stretch>
        </p:blipFill>
        <p:spPr bwMode="auto">
          <a:xfrm>
            <a:off x="10509251" y="604837"/>
            <a:ext cx="1222375" cy="762000"/>
          </a:xfrm>
          <a:prstGeom prst="rect">
            <a:avLst/>
          </a:prstGeom>
          <a:noFill/>
          <a:ln w="9525">
            <a:noFill/>
            <a:miter lim="800000"/>
            <a:headEnd/>
            <a:tailEnd/>
          </a:ln>
        </p:spPr>
      </p:pic>
      <p:pic>
        <p:nvPicPr>
          <p:cNvPr id="2087" name="Picture 45" descr="C:\Users\Karin\Desktop\CRAFT Workshops\Cohesive Fire Strategy\National Workshops\Phase III\RSC NSAT Interaction\RSC Joint Meeting\Network images\acres_burned_081512.jpg"/>
          <p:cNvPicPr>
            <a:picLocks noChangeAspect="1" noChangeArrowheads="1"/>
          </p:cNvPicPr>
          <p:nvPr/>
        </p:nvPicPr>
        <p:blipFill>
          <a:blip r:embed="rId12" cstate="print"/>
          <a:srcRect/>
          <a:stretch>
            <a:fillRect/>
          </a:stretch>
        </p:blipFill>
        <p:spPr bwMode="auto">
          <a:xfrm>
            <a:off x="6383339" y="7920039"/>
            <a:ext cx="1219199" cy="941386"/>
          </a:xfrm>
          <a:prstGeom prst="rect">
            <a:avLst/>
          </a:prstGeom>
          <a:noFill/>
          <a:ln w="9525">
            <a:noFill/>
            <a:miter lim="800000"/>
            <a:headEnd/>
            <a:tailEnd/>
          </a:ln>
        </p:spPr>
      </p:pic>
      <p:pic>
        <p:nvPicPr>
          <p:cNvPr id="2088" name="Picture 46" descr="C:\Users\Karin\Desktop\CRAFT Workshops\Cohesive Fire Strategy\National Workshops\Phase III\RSC NSAT Interaction\RSC Joint Meeting\Network images\rii_modal.jpg"/>
          <p:cNvPicPr>
            <a:picLocks noChangeAspect="1" noChangeArrowheads="1"/>
          </p:cNvPicPr>
          <p:nvPr/>
        </p:nvPicPr>
        <p:blipFill>
          <a:blip r:embed="rId13" cstate="print"/>
          <a:srcRect/>
          <a:stretch>
            <a:fillRect/>
          </a:stretch>
        </p:blipFill>
        <p:spPr bwMode="auto">
          <a:xfrm>
            <a:off x="374652" y="7691439"/>
            <a:ext cx="1219199" cy="941386"/>
          </a:xfrm>
          <a:prstGeom prst="rect">
            <a:avLst/>
          </a:prstGeom>
          <a:noFill/>
          <a:ln w="9525">
            <a:noFill/>
            <a:miter lim="800000"/>
            <a:headEnd/>
            <a:tailEnd/>
          </a:ln>
        </p:spPr>
      </p:pic>
      <p:pic>
        <p:nvPicPr>
          <p:cNvPr id="2089" name="Picture 47" descr="C:\Users\Karin\Desktop\CRAFT Workshops\Cohesive Fire Strategy\National Workshops\Phase III\RSC NSAT Interaction\RSC Joint Meeting\Network images\padus_fed.jpg"/>
          <p:cNvPicPr>
            <a:picLocks noChangeAspect="1" noChangeArrowheads="1"/>
          </p:cNvPicPr>
          <p:nvPr/>
        </p:nvPicPr>
        <p:blipFill>
          <a:blip r:embed="rId14" cstate="print"/>
          <a:srcRect/>
          <a:stretch>
            <a:fillRect/>
          </a:stretch>
        </p:blipFill>
        <p:spPr bwMode="auto">
          <a:xfrm>
            <a:off x="8745539" y="7996239"/>
            <a:ext cx="1219199" cy="941386"/>
          </a:xfrm>
          <a:prstGeom prst="rect">
            <a:avLst/>
          </a:prstGeom>
          <a:noFill/>
          <a:ln w="9525">
            <a:noFill/>
            <a:miter lim="800000"/>
            <a:headEnd/>
            <a:tailEnd/>
          </a:ln>
        </p:spPr>
      </p:pic>
      <p:pic>
        <p:nvPicPr>
          <p:cNvPr id="2090" name="Picture 43" descr="C:\Users\Karin\Desktop\CRAFT Workshops\Cohesive Fire Strategy\National Workshops\Phase III\RSC NSAT Interaction\RSC Joint Meeting\Network images\Firecause_Natural.JPG"/>
          <p:cNvPicPr>
            <a:picLocks noChangeAspect="1" noChangeArrowheads="1"/>
          </p:cNvPicPr>
          <p:nvPr/>
        </p:nvPicPr>
        <p:blipFill>
          <a:blip r:embed="rId15" cstate="print"/>
          <a:srcRect/>
          <a:stretch>
            <a:fillRect/>
          </a:stretch>
        </p:blipFill>
        <p:spPr bwMode="auto">
          <a:xfrm>
            <a:off x="2889251" y="147640"/>
            <a:ext cx="1330325" cy="941386"/>
          </a:xfrm>
          <a:prstGeom prst="rect">
            <a:avLst/>
          </a:prstGeom>
          <a:noFill/>
          <a:ln w="9525">
            <a:noFill/>
            <a:miter lim="800000"/>
            <a:headEnd/>
            <a:tailEnd/>
          </a:ln>
        </p:spPr>
      </p:pic>
      <p:pic>
        <p:nvPicPr>
          <p:cNvPr id="2091" name="Picture 44" descr="C:\Users\Karin\Desktop\CRAFT Workshops\Cohesive Fire Strategy\National Workshops\Phase III\RSC NSAT Interaction\RSC Joint Meeting\Network images\acres_burned_rx_081512.jpg"/>
          <p:cNvPicPr>
            <a:picLocks noChangeAspect="1" noChangeArrowheads="1"/>
          </p:cNvPicPr>
          <p:nvPr/>
        </p:nvPicPr>
        <p:blipFill>
          <a:blip r:embed="rId16" cstate="print"/>
          <a:srcRect/>
          <a:stretch>
            <a:fillRect/>
          </a:stretch>
        </p:blipFill>
        <p:spPr bwMode="auto">
          <a:xfrm>
            <a:off x="10661651" y="2128839"/>
            <a:ext cx="1219199" cy="941386"/>
          </a:xfrm>
          <a:prstGeom prst="rect">
            <a:avLst/>
          </a:prstGeom>
          <a:noFill/>
          <a:ln w="9525">
            <a:noFill/>
            <a:miter lim="800000"/>
            <a:headEnd/>
            <a:tailEnd/>
          </a:ln>
        </p:spPr>
      </p:pic>
      <p:sp>
        <p:nvSpPr>
          <p:cNvPr id="2092" name="TextBox 66"/>
          <p:cNvSpPr txBox="1">
            <a:spLocks noChangeArrowheads="1"/>
          </p:cNvSpPr>
          <p:nvPr/>
        </p:nvSpPr>
        <p:spPr bwMode="auto">
          <a:xfrm>
            <a:off x="10661651" y="3043238"/>
            <a:ext cx="1219199" cy="461962"/>
          </a:xfrm>
          <a:prstGeom prst="rect">
            <a:avLst/>
          </a:prstGeom>
          <a:noFill/>
          <a:ln w="9525">
            <a:noFill/>
            <a:miter lim="800000"/>
            <a:headEnd/>
            <a:tailEnd/>
          </a:ln>
        </p:spPr>
        <p:txBody>
          <a:bodyPr lIns="91427" tIns="45713" rIns="91427" bIns="45713">
            <a:spAutoFit/>
          </a:bodyPr>
          <a:lstStyle/>
          <a:p>
            <a:r>
              <a:rPr lang="en-US" sz="1200" i="1" dirty="0">
                <a:solidFill>
                  <a:srgbClr val="FF0000"/>
                </a:solidFill>
              </a:rPr>
              <a:t>Less prescribed fire</a:t>
            </a:r>
          </a:p>
        </p:txBody>
      </p:sp>
      <p:cxnSp>
        <p:nvCxnSpPr>
          <p:cNvPr id="78" name="Straight Arrow Connector 77"/>
          <p:cNvCxnSpPr>
            <a:stCxn id="2092" idx="1"/>
          </p:cNvCxnSpPr>
          <p:nvPr/>
        </p:nvCxnSpPr>
        <p:spPr>
          <a:xfrm flipH="1">
            <a:off x="10280651" y="2600326"/>
            <a:ext cx="381000" cy="1052513"/>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51" name="Rectangle 50"/>
          <p:cNvSpPr/>
          <p:nvPr/>
        </p:nvSpPr>
        <p:spPr>
          <a:xfrm>
            <a:off x="4456113" y="8072438"/>
            <a:ext cx="1023938" cy="762000"/>
          </a:xfrm>
          <a:prstGeom prst="rect">
            <a:avLst/>
          </a:prstGeom>
        </p:spPr>
        <p:style>
          <a:lnRef idx="2">
            <a:schemeClr val="accent1"/>
          </a:lnRef>
          <a:fillRef idx="1">
            <a:schemeClr val="lt1"/>
          </a:fillRef>
          <a:effectRef idx="0">
            <a:schemeClr val="accent1"/>
          </a:effectRef>
          <a:fontRef idx="minor">
            <a:schemeClr val="dk1"/>
          </a:fontRef>
        </p:style>
        <p:txBody>
          <a:bodyPr lIns="91427" tIns="45713" rIns="91427" bIns="45713" anchor="ctr"/>
          <a:lstStyle/>
          <a:p>
            <a:pPr algn="ctr">
              <a:defRPr/>
            </a:pPr>
            <a:r>
              <a:rPr lang="en-US" sz="1100" dirty="0"/>
              <a:t>Flame Intensity</a:t>
            </a:r>
          </a:p>
        </p:txBody>
      </p:sp>
      <p:sp>
        <p:nvSpPr>
          <p:cNvPr id="2095" name="TextBox 71"/>
          <p:cNvSpPr txBox="1">
            <a:spLocks noChangeArrowheads="1"/>
          </p:cNvSpPr>
          <p:nvPr/>
        </p:nvSpPr>
        <p:spPr bwMode="auto">
          <a:xfrm>
            <a:off x="5446714" y="8148638"/>
            <a:ext cx="947737" cy="461962"/>
          </a:xfrm>
          <a:prstGeom prst="rect">
            <a:avLst/>
          </a:prstGeom>
          <a:noFill/>
          <a:ln w="9525">
            <a:noFill/>
            <a:miter lim="800000"/>
            <a:headEnd/>
            <a:tailEnd/>
          </a:ln>
        </p:spPr>
        <p:txBody>
          <a:bodyPr lIns="91427" tIns="45713" rIns="91427" bIns="45713">
            <a:spAutoFit/>
          </a:bodyPr>
          <a:lstStyle/>
          <a:p>
            <a:r>
              <a:rPr lang="en-US" sz="1200" i="1" dirty="0">
                <a:solidFill>
                  <a:srgbClr val="FF0000"/>
                </a:solidFill>
              </a:rPr>
              <a:t>High flame intensity</a:t>
            </a:r>
          </a:p>
        </p:txBody>
      </p:sp>
      <p:cxnSp>
        <p:nvCxnSpPr>
          <p:cNvPr id="54" name="Straight Arrow Connector 53"/>
          <p:cNvCxnSpPr>
            <a:stCxn id="51" idx="0"/>
          </p:cNvCxnSpPr>
          <p:nvPr/>
        </p:nvCxnSpPr>
        <p:spPr>
          <a:xfrm flipV="1">
            <a:off x="4968875" y="7691438"/>
            <a:ext cx="1730376" cy="381000"/>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2098" name="TextBox 71"/>
          <p:cNvSpPr txBox="1">
            <a:spLocks noChangeArrowheads="1"/>
          </p:cNvSpPr>
          <p:nvPr/>
        </p:nvSpPr>
        <p:spPr bwMode="auto">
          <a:xfrm>
            <a:off x="3346450" y="8377239"/>
            <a:ext cx="947738" cy="461962"/>
          </a:xfrm>
          <a:prstGeom prst="rect">
            <a:avLst/>
          </a:prstGeom>
          <a:noFill/>
          <a:ln w="9525">
            <a:noFill/>
            <a:miter lim="800000"/>
            <a:headEnd/>
            <a:tailEnd/>
          </a:ln>
        </p:spPr>
        <p:txBody>
          <a:bodyPr lIns="91427" tIns="45713" rIns="91427" bIns="45713">
            <a:spAutoFit/>
          </a:bodyPr>
          <a:lstStyle/>
          <a:p>
            <a:r>
              <a:rPr lang="en-US" sz="1200" i="1" dirty="0">
                <a:solidFill>
                  <a:srgbClr val="FF0000"/>
                </a:solidFill>
              </a:rPr>
              <a:t>High burn probability</a:t>
            </a:r>
          </a:p>
        </p:txBody>
      </p:sp>
      <p:cxnSp>
        <p:nvCxnSpPr>
          <p:cNvPr id="58" name="Straight Arrow Connector 57"/>
          <p:cNvCxnSpPr/>
          <p:nvPr/>
        </p:nvCxnSpPr>
        <p:spPr>
          <a:xfrm flipV="1">
            <a:off x="2868615" y="7310439"/>
            <a:ext cx="1697037" cy="914400"/>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pic>
        <p:nvPicPr>
          <p:cNvPr id="52" name="Picture 51" descr="Burn Probability_fips.jpg"/>
          <p:cNvPicPr>
            <a:picLocks noChangeAspect="1"/>
          </p:cNvPicPr>
          <p:nvPr/>
        </p:nvPicPr>
        <p:blipFill>
          <a:blip r:embed="rId17" cstate="print"/>
          <a:stretch>
            <a:fillRect/>
          </a:stretch>
        </p:blipFill>
        <p:spPr>
          <a:xfrm>
            <a:off x="2203450" y="8238694"/>
            <a:ext cx="1066800" cy="824344"/>
          </a:xfrm>
          <a:prstGeom prst="rect">
            <a:avLst/>
          </a:prstGeom>
        </p:spPr>
      </p:pic>
    </p:spTree>
    <p:extLst>
      <p:ext uri="{BB962C8B-B14F-4D97-AF65-F5344CB8AC3E}">
        <p14:creationId xmlns:p14="http://schemas.microsoft.com/office/powerpoint/2010/main" val="35042493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General templates for exploring options</a:t>
            </a:r>
            <a:endParaRPr lang="en-US" dirty="0"/>
          </a:p>
        </p:txBody>
      </p:sp>
      <p:sp>
        <p:nvSpPr>
          <p:cNvPr id="3" name="Content Placeholder 2"/>
          <p:cNvSpPr>
            <a:spLocks noGrp="1"/>
          </p:cNvSpPr>
          <p:nvPr>
            <p:ph idx="1"/>
          </p:nvPr>
        </p:nvSpPr>
        <p:spPr>
          <a:xfrm>
            <a:off x="609601" y="2132014"/>
            <a:ext cx="10960101" cy="5987520"/>
          </a:xfrm>
        </p:spPr>
        <p:txBody>
          <a:bodyPr/>
          <a:lstStyle/>
          <a:p>
            <a:r>
              <a:rPr lang="en-US" dirty="0" smtClean="0"/>
              <a:t>Ignitions</a:t>
            </a:r>
            <a:endParaRPr lang="en-US" dirty="0"/>
          </a:p>
          <a:p>
            <a:pPr lvl="1"/>
            <a:r>
              <a:rPr lang="en-US" sz="2400" dirty="0"/>
              <a:t>Understand where human ignitions might be reduced</a:t>
            </a:r>
            <a:endParaRPr lang="en-US" sz="2400" dirty="0"/>
          </a:p>
          <a:p>
            <a:r>
              <a:rPr lang="en-US" dirty="0" smtClean="0"/>
              <a:t>Fire, Fuel, and Homes</a:t>
            </a:r>
          </a:p>
          <a:p>
            <a:pPr lvl="1"/>
            <a:r>
              <a:rPr lang="en-US" sz="2400" dirty="0"/>
              <a:t>Look at intersection of wildfire with homes</a:t>
            </a:r>
          </a:p>
          <a:p>
            <a:pPr lvl="1"/>
            <a:r>
              <a:rPr lang="en-US" sz="2400" dirty="0"/>
              <a:t>Look for opportunities for affecting fuels through mechanical treatments and prescribed fire</a:t>
            </a:r>
          </a:p>
          <a:p>
            <a:r>
              <a:rPr lang="en-US" dirty="0" smtClean="0"/>
              <a:t>Prescribed Fire and Ecological Resiliency</a:t>
            </a:r>
          </a:p>
          <a:p>
            <a:pPr lvl="1"/>
            <a:r>
              <a:rPr lang="en-US" sz="2400" dirty="0"/>
              <a:t>Further exploration of prescribed fire options</a:t>
            </a:r>
          </a:p>
          <a:p>
            <a:r>
              <a:rPr lang="en-US" dirty="0" smtClean="0"/>
              <a:t>Fire Adapted Communities – evidence of local actions</a:t>
            </a:r>
          </a:p>
          <a:p>
            <a:r>
              <a:rPr lang="en-US" dirty="0"/>
              <a:t>Response capacity and workload</a:t>
            </a:r>
          </a:p>
          <a:p>
            <a:pPr lvl="1"/>
            <a:r>
              <a:rPr lang="en-US" sz="2400" dirty="0"/>
              <a:t>Focus on local response capacity and relative role of federal and state responders</a:t>
            </a:r>
          </a:p>
          <a:p>
            <a:endParaRPr lang="en-US" dirty="0" smtClean="0"/>
          </a:p>
          <a:p>
            <a:pPr lvl="1"/>
            <a:endParaRPr lang="en-US" dirty="0"/>
          </a:p>
        </p:txBody>
      </p:sp>
      <p:sp>
        <p:nvSpPr>
          <p:cNvPr id="4" name="Date Placeholder 3"/>
          <p:cNvSpPr>
            <a:spLocks noGrp="1"/>
          </p:cNvSpPr>
          <p:nvPr>
            <p:ph type="dt" sz="half" idx="10"/>
          </p:nvPr>
        </p:nvSpPr>
        <p:spPr/>
        <p:txBody>
          <a:bodyPr/>
          <a:lstStyle/>
          <a:p>
            <a:pPr>
              <a:defRPr/>
            </a:pPr>
            <a:fld id="{79F0163C-4284-42A1-BC7E-1C4D7C1E2556}" type="datetime2">
              <a:rPr lang="en-US" smtClean="0"/>
              <a:pPr>
                <a:defRPr/>
              </a:pPr>
              <a:t>Monday, September 10, 2012</a:t>
            </a:fld>
            <a:endParaRPr lang="en-US"/>
          </a:p>
        </p:txBody>
      </p:sp>
      <p:sp>
        <p:nvSpPr>
          <p:cNvPr id="5" name="Slide Number Placeholder 4"/>
          <p:cNvSpPr>
            <a:spLocks noGrp="1"/>
          </p:cNvSpPr>
          <p:nvPr>
            <p:ph type="sldNum" sz="quarter" idx="12"/>
          </p:nvPr>
        </p:nvSpPr>
        <p:spPr/>
        <p:txBody>
          <a:bodyPr/>
          <a:lstStyle/>
          <a:p>
            <a:pPr>
              <a:defRPr/>
            </a:pPr>
            <a:fld id="{3AD80BA0-0203-4976-BC60-9748289D76DE}" type="slidenum">
              <a:rPr lang="en-US" smtClean="0"/>
              <a:pPr>
                <a:defRPr/>
              </a:pPr>
              <a:t>17</a:t>
            </a:fld>
            <a:endParaRPr lang="en-US"/>
          </a:p>
        </p:txBody>
      </p:sp>
    </p:spTree>
    <p:extLst>
      <p:ext uri="{BB962C8B-B14F-4D97-AF65-F5344CB8AC3E}">
        <p14:creationId xmlns:p14="http://schemas.microsoft.com/office/powerpoint/2010/main" val="37920428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Example: Prescribed </a:t>
            </a:r>
            <a:r>
              <a:rPr lang="en-US" dirty="0" smtClean="0"/>
              <a:t>Fire</a:t>
            </a:r>
            <a:endParaRPr lang="en-US" dirty="0"/>
          </a:p>
        </p:txBody>
      </p:sp>
      <p:sp>
        <p:nvSpPr>
          <p:cNvPr id="5" name="Content Placeholder 4"/>
          <p:cNvSpPr>
            <a:spLocks noGrp="1"/>
          </p:cNvSpPr>
          <p:nvPr>
            <p:ph idx="1"/>
          </p:nvPr>
        </p:nvSpPr>
        <p:spPr/>
        <p:txBody>
          <a:bodyPr/>
          <a:lstStyle/>
          <a:p>
            <a:r>
              <a:rPr lang="en-US" dirty="0" smtClean="0"/>
              <a:t>Where could prescribed fire be used (primarily) for fuels reduction?</a:t>
            </a:r>
          </a:p>
          <a:p>
            <a:r>
              <a:rPr lang="en-US" dirty="0" smtClean="0"/>
              <a:t>Where might it be used for ecological benefit?</a:t>
            </a:r>
          </a:p>
          <a:p>
            <a:r>
              <a:rPr lang="en-US" dirty="0" smtClean="0"/>
              <a:t>Where are we currently using prescribed fire?</a:t>
            </a:r>
          </a:p>
          <a:p>
            <a:r>
              <a:rPr lang="en-US" dirty="0" smtClean="0"/>
              <a:t>What other contributing factors should be considered?</a:t>
            </a:r>
            <a:endParaRPr lang="en-US" dirty="0"/>
          </a:p>
        </p:txBody>
      </p:sp>
      <p:sp>
        <p:nvSpPr>
          <p:cNvPr id="2" name="Date Placeholder 1"/>
          <p:cNvSpPr>
            <a:spLocks noGrp="1"/>
          </p:cNvSpPr>
          <p:nvPr>
            <p:ph type="dt" sz="half" idx="10"/>
          </p:nvPr>
        </p:nvSpPr>
        <p:spPr/>
        <p:txBody>
          <a:bodyPr/>
          <a:lstStyle/>
          <a:p>
            <a:pPr>
              <a:defRPr/>
            </a:pPr>
            <a:r>
              <a:rPr lang="en-US" smtClean="0"/>
              <a:t>March 20, 2012</a:t>
            </a:r>
            <a:endParaRPr lang="en-US" dirty="0"/>
          </a:p>
        </p:txBody>
      </p:sp>
      <p:sp>
        <p:nvSpPr>
          <p:cNvPr id="3" name="Slide Number Placeholder 2"/>
          <p:cNvSpPr>
            <a:spLocks noGrp="1"/>
          </p:cNvSpPr>
          <p:nvPr>
            <p:ph type="sldNum" sz="quarter" idx="12"/>
          </p:nvPr>
        </p:nvSpPr>
        <p:spPr/>
        <p:txBody>
          <a:bodyPr/>
          <a:lstStyle/>
          <a:p>
            <a:pPr>
              <a:defRPr/>
            </a:pPr>
            <a:fld id="{5F785657-A4A4-44EB-AA6F-C6AA9D4E3D5A}" type="slidenum">
              <a:rPr lang="en-US" smtClean="0"/>
              <a:pPr>
                <a:defRPr/>
              </a:pPr>
              <a:t>18</a:t>
            </a:fld>
            <a:endParaRPr lang="en-US"/>
          </a:p>
        </p:txBody>
      </p:sp>
    </p:spTree>
    <p:extLst>
      <p:ext uri="{BB962C8B-B14F-4D97-AF65-F5344CB8AC3E}">
        <p14:creationId xmlns:p14="http://schemas.microsoft.com/office/powerpoint/2010/main" val="23185548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816" y="596254"/>
            <a:ext cx="12061668" cy="696900"/>
          </a:xfrm>
          <a:prstGeom prst="rect">
            <a:avLst/>
          </a:prstGeom>
          <a:noFill/>
        </p:spPr>
        <p:txBody>
          <a:bodyPr wrap="none" lIns="121789" tIns="60894" rIns="121789" bIns="60894" rtlCol="0">
            <a:spAutoFit/>
          </a:bodyPr>
          <a:lstStyle/>
          <a:p>
            <a:r>
              <a:rPr lang="en-US" sz="3700" b="1" dirty="0"/>
              <a:t>Areas available for Rx fire – summary of filters used</a:t>
            </a:r>
            <a:endParaRPr lang="en-US" sz="3700" b="1" dirty="0"/>
          </a:p>
        </p:txBody>
      </p:sp>
      <p:sp>
        <p:nvSpPr>
          <p:cNvPr id="3" name="TextBox 2"/>
          <p:cNvSpPr txBox="1"/>
          <p:nvPr/>
        </p:nvSpPr>
        <p:spPr>
          <a:xfrm>
            <a:off x="1014942" y="5074709"/>
            <a:ext cx="10149417" cy="4000962"/>
          </a:xfrm>
          <a:prstGeom prst="rect">
            <a:avLst/>
          </a:prstGeom>
          <a:noFill/>
        </p:spPr>
        <p:txBody>
          <a:bodyPr wrap="square" lIns="121789" tIns="60894" rIns="121789" bIns="60894" rtlCol="0">
            <a:spAutoFit/>
          </a:bodyPr>
          <a:lstStyle/>
          <a:p>
            <a:pPr marL="456709" indent="-456709">
              <a:buFont typeface="Arial" pitchFamily="34" charset="0"/>
              <a:buChar char="•"/>
            </a:pPr>
            <a:r>
              <a:rPr lang="en-US" sz="2700" dirty="0"/>
              <a:t>LANDFIRE </a:t>
            </a:r>
            <a:r>
              <a:rPr lang="en-US" sz="2700" dirty="0"/>
              <a:t>Fire Regime Groups I, II and </a:t>
            </a:r>
            <a:r>
              <a:rPr lang="en-US" sz="2700" dirty="0"/>
              <a:t>III, some IV</a:t>
            </a:r>
          </a:p>
          <a:p>
            <a:pPr marL="456709" indent="-456709">
              <a:buFont typeface="Arial" pitchFamily="34" charset="0"/>
              <a:buChar char="•"/>
            </a:pPr>
            <a:endParaRPr lang="en-US" sz="1200" dirty="0"/>
          </a:p>
          <a:p>
            <a:pPr marL="456709" indent="-456709">
              <a:buFont typeface="Arial" pitchFamily="34" charset="0"/>
              <a:buChar char="•"/>
            </a:pPr>
            <a:r>
              <a:rPr lang="en-US" sz="2700" dirty="0"/>
              <a:t>LANDFIRE </a:t>
            </a:r>
            <a:r>
              <a:rPr lang="en-US" sz="2700" dirty="0"/>
              <a:t>burnable fuel models (not: FM91 urban/developed; FM92 snow/ice;  FM93 agriculture; FM98 water; FM99 barren</a:t>
            </a:r>
            <a:r>
              <a:rPr lang="en-US" sz="2700" dirty="0"/>
              <a:t>)</a:t>
            </a:r>
          </a:p>
          <a:p>
            <a:pPr marL="456709" indent="-456709">
              <a:buFont typeface="Arial" pitchFamily="34" charset="0"/>
              <a:buChar char="•"/>
            </a:pPr>
            <a:endParaRPr lang="en-US" sz="1200" dirty="0"/>
          </a:p>
          <a:p>
            <a:pPr marL="456709" indent="-456709">
              <a:buFont typeface="Arial" pitchFamily="34" charset="0"/>
              <a:buChar char="•"/>
            </a:pPr>
            <a:r>
              <a:rPr lang="en-US" sz="2700" dirty="0"/>
              <a:t>Riitters’ “Natural” vegetation 810m neighborhoods (NN, N, Nd, Na, Nad; this further excludes agriculture and developed dominated areas)</a:t>
            </a:r>
          </a:p>
          <a:p>
            <a:pPr marL="456709" indent="-456709">
              <a:buFont typeface="Arial" pitchFamily="34" charset="0"/>
              <a:buChar char="•"/>
            </a:pPr>
            <a:endParaRPr lang="en-US" sz="1200" dirty="0"/>
          </a:p>
          <a:p>
            <a:pPr marL="456709" indent="-456709">
              <a:buFont typeface="Arial" pitchFamily="34" charset="0"/>
              <a:buChar char="•"/>
            </a:pPr>
            <a:r>
              <a:rPr lang="en-US" sz="2700" dirty="0">
                <a:solidFill>
                  <a:schemeClr val="accent3">
                    <a:lumMod val="50000"/>
                  </a:schemeClr>
                </a:solidFill>
              </a:rPr>
              <a:t>Forested and non-forested areas were mapped separately</a:t>
            </a: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31342" r="3926" b="28286"/>
          <a:stretch/>
        </p:blipFill>
        <p:spPr>
          <a:xfrm>
            <a:off x="0" y="1420919"/>
            <a:ext cx="12179300" cy="3450803"/>
          </a:xfrm>
          <a:prstGeom prst="rect">
            <a:avLst/>
          </a:prstGeom>
          <a:ln>
            <a:solidFill>
              <a:schemeClr val="tx1"/>
            </a:solidFill>
          </a:ln>
        </p:spPr>
      </p:pic>
      <p:sp>
        <p:nvSpPr>
          <p:cNvPr id="5" name="TextBox 4"/>
          <p:cNvSpPr txBox="1"/>
          <p:nvPr/>
        </p:nvSpPr>
        <p:spPr>
          <a:xfrm rot="16200000">
            <a:off x="-1275457" y="6553153"/>
            <a:ext cx="3653790" cy="696900"/>
          </a:xfrm>
          <a:prstGeom prst="rect">
            <a:avLst/>
          </a:prstGeom>
          <a:noFill/>
        </p:spPr>
        <p:txBody>
          <a:bodyPr wrap="square" lIns="121789" tIns="60894" rIns="121789" bIns="60894" rtlCol="0">
            <a:spAutoFit/>
          </a:bodyPr>
          <a:lstStyle/>
          <a:p>
            <a:pPr algn="ctr"/>
            <a:r>
              <a:rPr lang="en-US" sz="3700" b="1" dirty="0"/>
              <a:t>F I L T E R S</a:t>
            </a:r>
            <a:endParaRPr lang="en-US" sz="3700" b="1" dirty="0"/>
          </a:p>
        </p:txBody>
      </p:sp>
    </p:spTree>
    <p:extLst>
      <p:ext uri="{BB962C8B-B14F-4D97-AF65-F5344CB8AC3E}">
        <p14:creationId xmlns:p14="http://schemas.microsoft.com/office/powerpoint/2010/main" val="35312115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250" y="1062037"/>
            <a:ext cx="10960100" cy="1319213"/>
          </a:xfrm>
        </p:spPr>
        <p:txBody>
          <a:bodyPr>
            <a:normAutofit fontScale="90000"/>
          </a:bodyPr>
          <a:lstStyle/>
          <a:p>
            <a:r>
              <a:rPr lang="en-US" dirty="0" smtClean="0"/>
              <a:t>What is the Cohesive Strategy</a:t>
            </a:r>
            <a:r>
              <a:rPr lang="en-US" dirty="0" smtClean="0"/>
              <a:t>?</a:t>
            </a:r>
            <a:r>
              <a:rPr lang="en-US" dirty="0"/>
              <a:t/>
            </a:r>
            <a:br>
              <a:rPr lang="en-US" dirty="0"/>
            </a:br>
            <a:r>
              <a:rPr lang="en-US" sz="3100" dirty="0" smtClean="0"/>
              <a:t>(the </a:t>
            </a:r>
            <a:r>
              <a:rPr lang="en-US" sz="3100" i="1" dirty="0"/>
              <a:t>National Cohesive Wildland Fire Management Strategy </a:t>
            </a:r>
            <a:r>
              <a:rPr lang="en-US" sz="3100" i="1" dirty="0" smtClean="0"/>
              <a:t>)</a:t>
            </a:r>
            <a:r>
              <a:rPr lang="en-US" sz="3100" dirty="0"/>
              <a:t/>
            </a:r>
            <a:br>
              <a:rPr lang="en-US" sz="3100" dirty="0"/>
            </a:br>
            <a:endParaRPr lang="en-US" sz="3100" dirty="0"/>
          </a:p>
        </p:txBody>
      </p:sp>
      <p:sp>
        <p:nvSpPr>
          <p:cNvPr id="3" name="Content Placeholder 2"/>
          <p:cNvSpPr>
            <a:spLocks noGrp="1"/>
          </p:cNvSpPr>
          <p:nvPr>
            <p:ph sz="quarter" idx="1"/>
          </p:nvPr>
        </p:nvSpPr>
        <p:spPr>
          <a:xfrm>
            <a:off x="698500" y="2509837"/>
            <a:ext cx="10433050" cy="3883024"/>
          </a:xfrm>
        </p:spPr>
        <p:txBody>
          <a:bodyPr/>
          <a:lstStyle/>
          <a:p>
            <a:r>
              <a:rPr lang="en-US" dirty="0" smtClean="0"/>
              <a:t>A </a:t>
            </a:r>
            <a:r>
              <a:rPr lang="en-US" b="1" dirty="0" smtClean="0"/>
              <a:t>national, collaborative</a:t>
            </a:r>
            <a:r>
              <a:rPr lang="en-US" dirty="0" smtClean="0"/>
              <a:t> approach to addressing wildland fire across all lands and </a:t>
            </a:r>
            <a:r>
              <a:rPr lang="en-US" dirty="0" smtClean="0"/>
              <a:t>jurisdictions</a:t>
            </a:r>
            <a:endParaRPr lang="en-US" dirty="0" smtClean="0"/>
          </a:p>
          <a:p>
            <a:r>
              <a:rPr lang="en-US" dirty="0" smtClean="0"/>
              <a:t>Developed with input from wildland fire organizations, land managers and policy-making officials representing </a:t>
            </a:r>
            <a:r>
              <a:rPr lang="en-US" dirty="0" smtClean="0"/>
              <a:t>multiple levels </a:t>
            </a:r>
            <a:r>
              <a:rPr lang="en-US" dirty="0" smtClean="0"/>
              <a:t>of governmental and non-governmental organizations</a:t>
            </a:r>
          </a:p>
        </p:txBody>
      </p:sp>
      <p:sp>
        <p:nvSpPr>
          <p:cNvPr id="4" name="Slide Number Placeholder 3"/>
          <p:cNvSpPr>
            <a:spLocks noGrp="1"/>
          </p:cNvSpPr>
          <p:nvPr>
            <p:ph type="sldNum" sz="quarter" idx="12"/>
          </p:nvPr>
        </p:nvSpPr>
        <p:spPr/>
        <p:txBody>
          <a:bodyPr/>
          <a:lstStyle/>
          <a:p>
            <a:fld id="{9BC326AB-3983-44AB-B00D-9496A9AB3AD6}" type="slidenum">
              <a:rPr lang="en-US" smtClean="0"/>
              <a:pPr/>
              <a:t>2</a:t>
            </a:fld>
            <a:endParaRPr lang="en-US"/>
          </a:p>
        </p:txBody>
      </p:sp>
      <p:pic>
        <p:nvPicPr>
          <p:cNvPr id="5" name="Picture 8" descr="Description: Honey Prar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8250" y="5634037"/>
            <a:ext cx="4819650" cy="3206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9305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038" t="7616" r="838" b="4707"/>
          <a:stretch/>
        </p:blipFill>
        <p:spPr>
          <a:xfrm>
            <a:off x="401565" y="1319425"/>
            <a:ext cx="11371759" cy="6574751"/>
          </a:xfrm>
          <a:prstGeom prst="rect">
            <a:avLst/>
          </a:prstGeom>
          <a:ln w="9525">
            <a:solidFill>
              <a:schemeClr val="tx1"/>
            </a:solidFill>
          </a:ln>
        </p:spPr>
      </p:pic>
      <p:grpSp>
        <p:nvGrpSpPr>
          <p:cNvPr id="2" name="Group 1"/>
          <p:cNvGrpSpPr/>
          <p:nvPr/>
        </p:nvGrpSpPr>
        <p:grpSpPr>
          <a:xfrm>
            <a:off x="63960" y="6557407"/>
            <a:ext cx="3799763" cy="2577069"/>
            <a:chOff x="48020" y="4923183"/>
            <a:chExt cx="2852794" cy="1934817"/>
          </a:xfrm>
        </p:grpSpPr>
        <p:pic>
          <p:nvPicPr>
            <p:cNvPr id="4"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20" y="4923183"/>
              <a:ext cx="2852794" cy="1934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033040" y="6365490"/>
              <a:ext cx="861893" cy="492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33039" y="5461552"/>
              <a:ext cx="861893" cy="43400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chemeClr val="tx1"/>
                  </a:solidFill>
                  <a:latin typeface="Times New Roman" pitchFamily="18" charset="0"/>
                  <a:cs typeface="Times New Roman" pitchFamily="18" charset="0"/>
                </a:rPr>
                <a:t>I</a:t>
              </a:r>
              <a:endParaRPr lang="en-US" sz="2100" b="1" dirty="0">
                <a:solidFill>
                  <a:schemeClr val="tx1"/>
                </a:solidFill>
                <a:latin typeface="Times New Roman" pitchFamily="18" charset="0"/>
                <a:cs typeface="Times New Roman" pitchFamily="18" charset="0"/>
              </a:endParaRPr>
            </a:p>
          </p:txBody>
        </p:sp>
        <p:sp>
          <p:nvSpPr>
            <p:cNvPr id="8" name="Rectangle 7"/>
            <p:cNvSpPr/>
            <p:nvPr/>
          </p:nvSpPr>
          <p:spPr>
            <a:xfrm>
              <a:off x="1941186" y="5461552"/>
              <a:ext cx="861893" cy="43400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chemeClr val="tx1"/>
                  </a:solidFill>
                  <a:latin typeface="Times New Roman" pitchFamily="18" charset="0"/>
                  <a:cs typeface="Times New Roman" pitchFamily="18" charset="0"/>
                </a:rPr>
                <a:t>II</a:t>
              </a:r>
              <a:endParaRPr lang="en-US" sz="2100" b="1" dirty="0">
                <a:solidFill>
                  <a:schemeClr val="tx1"/>
                </a:solidFill>
                <a:latin typeface="Times New Roman" pitchFamily="18" charset="0"/>
                <a:cs typeface="Times New Roman" pitchFamily="18" charset="0"/>
              </a:endParaRPr>
            </a:p>
          </p:txBody>
        </p:sp>
        <p:sp>
          <p:nvSpPr>
            <p:cNvPr id="9" name="Rectangle 8"/>
            <p:cNvSpPr/>
            <p:nvPr/>
          </p:nvSpPr>
          <p:spPr>
            <a:xfrm>
              <a:off x="1033038" y="5931482"/>
              <a:ext cx="861893" cy="43400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chemeClr val="tx1"/>
                  </a:solidFill>
                  <a:latin typeface="Times New Roman" pitchFamily="18" charset="0"/>
                  <a:cs typeface="Times New Roman" pitchFamily="18" charset="0"/>
                </a:rPr>
                <a:t>III</a:t>
              </a:r>
              <a:endParaRPr lang="en-US" sz="2100" b="1" dirty="0">
                <a:solidFill>
                  <a:schemeClr val="tx1"/>
                </a:solidFill>
                <a:latin typeface="Times New Roman" pitchFamily="18" charset="0"/>
                <a:cs typeface="Times New Roman" pitchFamily="18" charset="0"/>
              </a:endParaRPr>
            </a:p>
          </p:txBody>
        </p:sp>
        <p:sp>
          <p:nvSpPr>
            <p:cNvPr id="10" name="Rectangle 9"/>
            <p:cNvSpPr/>
            <p:nvPr/>
          </p:nvSpPr>
          <p:spPr>
            <a:xfrm>
              <a:off x="1941185" y="5931482"/>
              <a:ext cx="861893" cy="43400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chemeClr val="tx1"/>
                  </a:solidFill>
                  <a:latin typeface="Times New Roman" pitchFamily="18" charset="0"/>
                  <a:cs typeface="Times New Roman" pitchFamily="18" charset="0"/>
                </a:rPr>
                <a:t>IV</a:t>
              </a:r>
              <a:endParaRPr lang="en-US" sz="2100" b="1" dirty="0">
                <a:solidFill>
                  <a:schemeClr val="tx1"/>
                </a:solidFill>
                <a:latin typeface="Times New Roman" pitchFamily="18" charset="0"/>
                <a:cs typeface="Times New Roman" pitchFamily="18" charset="0"/>
              </a:endParaRPr>
            </a:p>
          </p:txBody>
        </p:sp>
        <p:sp>
          <p:nvSpPr>
            <p:cNvPr id="12" name="Rectangle 11"/>
            <p:cNvSpPr/>
            <p:nvPr/>
          </p:nvSpPr>
          <p:spPr>
            <a:xfrm>
              <a:off x="1941184" y="6385368"/>
              <a:ext cx="861893" cy="43400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chemeClr val="tx1"/>
                  </a:solidFill>
                  <a:latin typeface="Times New Roman" pitchFamily="18" charset="0"/>
                  <a:cs typeface="Times New Roman" pitchFamily="18" charset="0"/>
                </a:rPr>
                <a:t>V</a:t>
              </a:r>
            </a:p>
          </p:txBody>
        </p:sp>
      </p:grpSp>
      <p:sp>
        <p:nvSpPr>
          <p:cNvPr id="14" name="TextBox 13"/>
          <p:cNvSpPr txBox="1"/>
          <p:nvPr/>
        </p:nvSpPr>
        <p:spPr>
          <a:xfrm>
            <a:off x="4262756" y="8297068"/>
            <a:ext cx="6582628" cy="538476"/>
          </a:xfrm>
          <a:prstGeom prst="rect">
            <a:avLst/>
          </a:prstGeom>
          <a:noFill/>
        </p:spPr>
        <p:txBody>
          <a:bodyPr wrap="none" lIns="121789" tIns="60894" rIns="121789" bIns="60894" rtlCol="0">
            <a:spAutoFit/>
          </a:bodyPr>
          <a:lstStyle/>
          <a:p>
            <a:r>
              <a:rPr lang="en-US" sz="2700" dirty="0"/>
              <a:t>Fire Regime Groups </a:t>
            </a:r>
            <a:r>
              <a:rPr lang="en-US" sz="2700" dirty="0" smtClean="0"/>
              <a:t>I – IV were </a:t>
            </a:r>
            <a:r>
              <a:rPr lang="en-US" sz="2700" dirty="0"/>
              <a:t>included</a:t>
            </a:r>
            <a:r>
              <a:rPr lang="en-US" dirty="0" smtClean="0"/>
              <a:t>.</a:t>
            </a:r>
            <a:endParaRPr lang="en-US" dirty="0"/>
          </a:p>
        </p:txBody>
      </p:sp>
      <p:sp>
        <p:nvSpPr>
          <p:cNvPr id="15" name="TextBox 14"/>
          <p:cNvSpPr txBox="1"/>
          <p:nvPr/>
        </p:nvSpPr>
        <p:spPr>
          <a:xfrm>
            <a:off x="401564" y="523625"/>
            <a:ext cx="11017599" cy="614912"/>
          </a:xfrm>
          <a:prstGeom prst="rect">
            <a:avLst/>
          </a:prstGeom>
          <a:noFill/>
        </p:spPr>
        <p:txBody>
          <a:bodyPr wrap="none" lIns="121789" tIns="60894" rIns="121789" bIns="60894" rtlCol="0">
            <a:spAutoFit/>
          </a:bodyPr>
          <a:lstStyle/>
          <a:p>
            <a:r>
              <a:rPr lang="en-US" sz="3200" b="1" dirty="0"/>
              <a:t>Areas available for Rx fire – Filter 1: Fire Regime Group</a:t>
            </a:r>
            <a:endParaRPr lang="en-US" sz="3200" b="1" dirty="0"/>
          </a:p>
        </p:txBody>
      </p:sp>
    </p:spTree>
    <p:extLst>
      <p:ext uri="{BB962C8B-B14F-4D97-AF65-F5344CB8AC3E}">
        <p14:creationId xmlns:p14="http://schemas.microsoft.com/office/powerpoint/2010/main" val="10361776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522" t="22335" r="7890" b="6667"/>
          <a:stretch/>
        </p:blipFill>
        <p:spPr bwMode="auto">
          <a:xfrm>
            <a:off x="1067153" y="1217930"/>
            <a:ext cx="10706171" cy="6168685"/>
          </a:xfrm>
          <a:prstGeom prst="rect">
            <a:avLst/>
          </a:prstGeom>
          <a:noFill/>
          <a:ln w="9525">
            <a:solidFill>
              <a:schemeClr val="tx1"/>
            </a:solidFill>
            <a:miter lim="800000"/>
            <a:headEnd/>
            <a:tailEnd/>
          </a:ln>
          <a:effectLst>
            <a:outerShdw dist="76200"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3" name="TextBox 12"/>
          <p:cNvSpPr txBox="1"/>
          <p:nvPr/>
        </p:nvSpPr>
        <p:spPr>
          <a:xfrm>
            <a:off x="3786371" y="8018039"/>
            <a:ext cx="8466156" cy="538476"/>
          </a:xfrm>
          <a:prstGeom prst="rect">
            <a:avLst/>
          </a:prstGeom>
          <a:noFill/>
        </p:spPr>
        <p:txBody>
          <a:bodyPr wrap="none" lIns="121789" tIns="60894" rIns="121789" bIns="60894" rtlCol="0">
            <a:spAutoFit/>
          </a:bodyPr>
          <a:lstStyle/>
          <a:p>
            <a:pPr algn="ctr"/>
            <a:r>
              <a:rPr lang="en-US" sz="2700" dirty="0"/>
              <a:t>Only Riitters’ </a:t>
            </a:r>
            <a:r>
              <a:rPr lang="en-US" sz="2700" b="1" dirty="0">
                <a:solidFill>
                  <a:srgbClr val="1F913A"/>
                </a:solidFill>
              </a:rPr>
              <a:t>Natural</a:t>
            </a:r>
            <a:r>
              <a:rPr lang="en-US" sz="2700" dirty="0">
                <a:solidFill>
                  <a:srgbClr val="1F913A"/>
                </a:solidFill>
              </a:rPr>
              <a:t> </a:t>
            </a:r>
            <a:r>
              <a:rPr lang="en-US" sz="2700" dirty="0"/>
              <a:t>dominated groups were utilized.</a:t>
            </a:r>
            <a:endParaRPr lang="en-US" sz="2700" dirty="0"/>
          </a:p>
        </p:txBody>
      </p:sp>
      <p:grpSp>
        <p:nvGrpSpPr>
          <p:cNvPr id="17" name="Group 16"/>
          <p:cNvGrpSpPr/>
          <p:nvPr/>
        </p:nvGrpSpPr>
        <p:grpSpPr>
          <a:xfrm>
            <a:off x="101495" y="5582179"/>
            <a:ext cx="3740722" cy="3450802"/>
            <a:chOff x="76200" y="4191000"/>
            <a:chExt cx="2808467" cy="2590800"/>
          </a:xfrm>
        </p:grpSpPr>
        <p:sp>
          <p:nvSpPr>
            <p:cNvPr id="7" name="Rectangle 6"/>
            <p:cNvSpPr/>
            <p:nvPr/>
          </p:nvSpPr>
          <p:spPr>
            <a:xfrm>
              <a:off x="76200" y="4191000"/>
              <a:ext cx="2771775" cy="2590800"/>
            </a:xfrm>
            <a:prstGeom prst="rect">
              <a:avLst/>
            </a:prstGeom>
            <a:solidFill>
              <a:schemeClr val="bg1"/>
            </a:solidFill>
            <a:ln w="6350">
              <a:solidFill>
                <a:schemeClr val="tx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729" t="1773" r="5155" b="25483"/>
            <a:stretch/>
          </p:blipFill>
          <p:spPr>
            <a:xfrm>
              <a:off x="145774" y="4367149"/>
              <a:ext cx="2643809" cy="2244967"/>
            </a:xfrm>
            <a:prstGeom prst="rect">
              <a:avLst/>
            </a:prstGeom>
          </p:spPr>
        </p:pic>
        <p:sp>
          <p:nvSpPr>
            <p:cNvPr id="6" name="Isosceles Triangle 5"/>
            <p:cNvSpPr/>
            <p:nvPr/>
          </p:nvSpPr>
          <p:spPr>
            <a:xfrm>
              <a:off x="1040295" y="4343400"/>
              <a:ext cx="838200" cy="805934"/>
            </a:xfrm>
            <a:prstGeom prst="triangl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001078" y="4357905"/>
              <a:ext cx="745435" cy="767373"/>
            </a:xfrm>
            <a:custGeom>
              <a:avLst/>
              <a:gdLst>
                <a:gd name="connsiteX0" fmla="*/ 447261 w 745435"/>
                <a:gd name="connsiteY0" fmla="*/ 21938 h 767373"/>
                <a:gd name="connsiteX1" fmla="*/ 397565 w 745435"/>
                <a:gd name="connsiteY1" fmla="*/ 31878 h 767373"/>
                <a:gd name="connsiteX2" fmla="*/ 318052 w 745435"/>
                <a:gd name="connsiteY2" fmla="*/ 41817 h 767373"/>
                <a:gd name="connsiteX3" fmla="*/ 278296 w 745435"/>
                <a:gd name="connsiteY3" fmla="*/ 61695 h 767373"/>
                <a:gd name="connsiteX4" fmla="*/ 228600 w 745435"/>
                <a:gd name="connsiteY4" fmla="*/ 81573 h 767373"/>
                <a:gd name="connsiteX5" fmla="*/ 149087 w 745435"/>
                <a:gd name="connsiteY5" fmla="*/ 121330 h 767373"/>
                <a:gd name="connsiteX6" fmla="*/ 99392 w 745435"/>
                <a:gd name="connsiteY6" fmla="*/ 131269 h 767373"/>
                <a:gd name="connsiteX7" fmla="*/ 29818 w 745435"/>
                <a:gd name="connsiteY7" fmla="*/ 171025 h 767373"/>
                <a:gd name="connsiteX8" fmla="*/ 0 w 745435"/>
                <a:gd name="connsiteY8" fmla="*/ 190904 h 767373"/>
                <a:gd name="connsiteX9" fmla="*/ 9939 w 745435"/>
                <a:gd name="connsiteY9" fmla="*/ 330052 h 767373"/>
                <a:gd name="connsiteX10" fmla="*/ 19879 w 745435"/>
                <a:gd name="connsiteY10" fmla="*/ 369808 h 767373"/>
                <a:gd name="connsiteX11" fmla="*/ 29818 w 745435"/>
                <a:gd name="connsiteY11" fmla="*/ 677921 h 767373"/>
                <a:gd name="connsiteX12" fmla="*/ 59635 w 745435"/>
                <a:gd name="connsiteY12" fmla="*/ 697799 h 767373"/>
                <a:gd name="connsiteX13" fmla="*/ 218661 w 745435"/>
                <a:gd name="connsiteY13" fmla="*/ 717678 h 767373"/>
                <a:gd name="connsiteX14" fmla="*/ 258418 w 745435"/>
                <a:gd name="connsiteY14" fmla="*/ 737556 h 767373"/>
                <a:gd name="connsiteX15" fmla="*/ 327992 w 745435"/>
                <a:gd name="connsiteY15" fmla="*/ 747495 h 767373"/>
                <a:gd name="connsiteX16" fmla="*/ 377687 w 745435"/>
                <a:gd name="connsiteY16" fmla="*/ 757434 h 767373"/>
                <a:gd name="connsiteX17" fmla="*/ 437322 w 745435"/>
                <a:gd name="connsiteY17" fmla="*/ 767373 h 767373"/>
                <a:gd name="connsiteX18" fmla="*/ 685800 w 745435"/>
                <a:gd name="connsiteY18" fmla="*/ 727617 h 767373"/>
                <a:gd name="connsiteX19" fmla="*/ 715618 w 745435"/>
                <a:gd name="connsiteY19" fmla="*/ 697799 h 767373"/>
                <a:gd name="connsiteX20" fmla="*/ 725557 w 745435"/>
                <a:gd name="connsiteY20" fmla="*/ 667982 h 767373"/>
                <a:gd name="connsiteX21" fmla="*/ 745435 w 745435"/>
                <a:gd name="connsiteY21" fmla="*/ 638165 h 767373"/>
                <a:gd name="connsiteX22" fmla="*/ 725557 w 745435"/>
                <a:gd name="connsiteY22" fmla="*/ 578530 h 767373"/>
                <a:gd name="connsiteX23" fmla="*/ 685800 w 745435"/>
                <a:gd name="connsiteY23" fmla="*/ 479138 h 767373"/>
                <a:gd name="connsiteX24" fmla="*/ 665922 w 745435"/>
                <a:gd name="connsiteY24" fmla="*/ 429443 h 767373"/>
                <a:gd name="connsiteX25" fmla="*/ 646044 w 745435"/>
                <a:gd name="connsiteY25" fmla="*/ 379747 h 767373"/>
                <a:gd name="connsiteX26" fmla="*/ 665922 w 745435"/>
                <a:gd name="connsiteY26" fmla="*/ 230660 h 767373"/>
                <a:gd name="connsiteX27" fmla="*/ 685800 w 745435"/>
                <a:gd name="connsiteY27" fmla="*/ 180965 h 767373"/>
                <a:gd name="connsiteX28" fmla="*/ 705679 w 745435"/>
                <a:gd name="connsiteY28" fmla="*/ 91512 h 767373"/>
                <a:gd name="connsiteX29" fmla="*/ 685800 w 745435"/>
                <a:gd name="connsiteY29" fmla="*/ 2060 h 767373"/>
                <a:gd name="connsiteX30" fmla="*/ 516835 w 745435"/>
                <a:gd name="connsiteY30" fmla="*/ 21938 h 767373"/>
                <a:gd name="connsiteX31" fmla="*/ 447261 w 745435"/>
                <a:gd name="connsiteY31" fmla="*/ 21938 h 76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5435" h="767373">
                  <a:moveTo>
                    <a:pt x="447261" y="21938"/>
                  </a:moveTo>
                  <a:cubicBezTo>
                    <a:pt x="427383" y="23595"/>
                    <a:pt x="414262" y="29309"/>
                    <a:pt x="397565" y="31878"/>
                  </a:cubicBezTo>
                  <a:cubicBezTo>
                    <a:pt x="371165" y="35940"/>
                    <a:pt x="343965" y="35339"/>
                    <a:pt x="318052" y="41817"/>
                  </a:cubicBezTo>
                  <a:cubicBezTo>
                    <a:pt x="303678" y="45410"/>
                    <a:pt x="291835" y="55678"/>
                    <a:pt x="278296" y="61695"/>
                  </a:cubicBezTo>
                  <a:cubicBezTo>
                    <a:pt x="261992" y="68941"/>
                    <a:pt x="244799" y="74096"/>
                    <a:pt x="228600" y="81573"/>
                  </a:cubicBezTo>
                  <a:cubicBezTo>
                    <a:pt x="201695" y="93991"/>
                    <a:pt x="176745" y="110692"/>
                    <a:pt x="149087" y="121330"/>
                  </a:cubicBezTo>
                  <a:cubicBezTo>
                    <a:pt x="133320" y="127394"/>
                    <a:pt x="115957" y="127956"/>
                    <a:pt x="99392" y="131269"/>
                  </a:cubicBezTo>
                  <a:cubicBezTo>
                    <a:pt x="26734" y="179706"/>
                    <a:pt x="118103" y="120576"/>
                    <a:pt x="29818" y="171025"/>
                  </a:cubicBezTo>
                  <a:cubicBezTo>
                    <a:pt x="19446" y="176952"/>
                    <a:pt x="9939" y="184278"/>
                    <a:pt x="0" y="190904"/>
                  </a:cubicBezTo>
                  <a:cubicBezTo>
                    <a:pt x="3313" y="237287"/>
                    <a:pt x="4804" y="283836"/>
                    <a:pt x="9939" y="330052"/>
                  </a:cubicBezTo>
                  <a:cubicBezTo>
                    <a:pt x="11448" y="343628"/>
                    <a:pt x="19100" y="356170"/>
                    <a:pt x="19879" y="369808"/>
                  </a:cubicBezTo>
                  <a:cubicBezTo>
                    <a:pt x="25742" y="472398"/>
                    <a:pt x="17453" y="575910"/>
                    <a:pt x="29818" y="677921"/>
                  </a:cubicBezTo>
                  <a:cubicBezTo>
                    <a:pt x="31255" y="689779"/>
                    <a:pt x="48194" y="694367"/>
                    <a:pt x="59635" y="697799"/>
                  </a:cubicBezTo>
                  <a:cubicBezTo>
                    <a:pt x="76314" y="702803"/>
                    <a:pt x="211697" y="716904"/>
                    <a:pt x="218661" y="717678"/>
                  </a:cubicBezTo>
                  <a:cubicBezTo>
                    <a:pt x="231913" y="724304"/>
                    <a:pt x="244124" y="733658"/>
                    <a:pt x="258418" y="737556"/>
                  </a:cubicBezTo>
                  <a:cubicBezTo>
                    <a:pt x="281019" y="743720"/>
                    <a:pt x="304884" y="743644"/>
                    <a:pt x="327992" y="747495"/>
                  </a:cubicBezTo>
                  <a:cubicBezTo>
                    <a:pt x="344655" y="750272"/>
                    <a:pt x="361066" y="754412"/>
                    <a:pt x="377687" y="757434"/>
                  </a:cubicBezTo>
                  <a:cubicBezTo>
                    <a:pt x="397514" y="761039"/>
                    <a:pt x="417444" y="764060"/>
                    <a:pt x="437322" y="767373"/>
                  </a:cubicBezTo>
                  <a:cubicBezTo>
                    <a:pt x="463871" y="764250"/>
                    <a:pt x="632950" y="751640"/>
                    <a:pt x="685800" y="727617"/>
                  </a:cubicBezTo>
                  <a:cubicBezTo>
                    <a:pt x="698596" y="721800"/>
                    <a:pt x="705679" y="707738"/>
                    <a:pt x="715618" y="697799"/>
                  </a:cubicBezTo>
                  <a:cubicBezTo>
                    <a:pt x="718931" y="687860"/>
                    <a:pt x="720872" y="677353"/>
                    <a:pt x="725557" y="667982"/>
                  </a:cubicBezTo>
                  <a:cubicBezTo>
                    <a:pt x="730899" y="657298"/>
                    <a:pt x="745435" y="650110"/>
                    <a:pt x="745435" y="638165"/>
                  </a:cubicBezTo>
                  <a:cubicBezTo>
                    <a:pt x="745435" y="617211"/>
                    <a:pt x="732914" y="598149"/>
                    <a:pt x="725557" y="578530"/>
                  </a:cubicBezTo>
                  <a:cubicBezTo>
                    <a:pt x="713028" y="545119"/>
                    <a:pt x="699052" y="512269"/>
                    <a:pt x="685800" y="479138"/>
                  </a:cubicBezTo>
                  <a:lnTo>
                    <a:pt x="665922" y="429443"/>
                  </a:lnTo>
                  <a:lnTo>
                    <a:pt x="646044" y="379747"/>
                  </a:lnTo>
                  <a:cubicBezTo>
                    <a:pt x="647159" y="370824"/>
                    <a:pt x="662493" y="244376"/>
                    <a:pt x="665922" y="230660"/>
                  </a:cubicBezTo>
                  <a:cubicBezTo>
                    <a:pt x="670249" y="213352"/>
                    <a:pt x="680158" y="197891"/>
                    <a:pt x="685800" y="180965"/>
                  </a:cubicBezTo>
                  <a:cubicBezTo>
                    <a:pt x="692816" y="159917"/>
                    <a:pt x="701742" y="111198"/>
                    <a:pt x="705679" y="91512"/>
                  </a:cubicBezTo>
                  <a:cubicBezTo>
                    <a:pt x="699053" y="61695"/>
                    <a:pt x="711814" y="18068"/>
                    <a:pt x="685800" y="2060"/>
                  </a:cubicBezTo>
                  <a:cubicBezTo>
                    <a:pt x="670730" y="-7214"/>
                    <a:pt x="549603" y="17569"/>
                    <a:pt x="516835" y="21938"/>
                  </a:cubicBezTo>
                  <a:cubicBezTo>
                    <a:pt x="487097" y="25903"/>
                    <a:pt x="467139" y="20281"/>
                    <a:pt x="447261" y="2193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1676400" y="4267200"/>
              <a:ext cx="935365" cy="346610"/>
            </a:xfrm>
            <a:prstGeom prst="rect">
              <a:avLst/>
            </a:prstGeom>
            <a:noFill/>
          </p:spPr>
          <p:txBody>
            <a:bodyPr wrap="none" rtlCol="0">
              <a:spAutoFit/>
            </a:bodyPr>
            <a:lstStyle/>
            <a:p>
              <a:r>
                <a:rPr lang="en-US" b="1" dirty="0" smtClean="0"/>
                <a:t>Natural</a:t>
              </a:r>
              <a:endParaRPr lang="en-US" b="1" dirty="0"/>
            </a:p>
          </p:txBody>
        </p:sp>
        <p:sp>
          <p:nvSpPr>
            <p:cNvPr id="11" name="TextBox 10"/>
            <p:cNvSpPr txBox="1"/>
            <p:nvPr/>
          </p:nvSpPr>
          <p:spPr>
            <a:xfrm>
              <a:off x="2091316" y="6400800"/>
              <a:ext cx="793351" cy="346610"/>
            </a:xfrm>
            <a:prstGeom prst="rect">
              <a:avLst/>
            </a:prstGeom>
            <a:noFill/>
          </p:spPr>
          <p:txBody>
            <a:bodyPr wrap="none" rtlCol="0">
              <a:spAutoFit/>
            </a:bodyPr>
            <a:lstStyle/>
            <a:p>
              <a:r>
                <a:rPr lang="en-US" b="1" dirty="0" smtClean="0"/>
                <a:t>Agric.</a:t>
              </a:r>
              <a:endParaRPr lang="en-US" b="1" dirty="0"/>
            </a:p>
          </p:txBody>
        </p:sp>
        <p:sp>
          <p:nvSpPr>
            <p:cNvPr id="12" name="TextBox 11"/>
            <p:cNvSpPr txBox="1"/>
            <p:nvPr/>
          </p:nvSpPr>
          <p:spPr>
            <a:xfrm>
              <a:off x="89452" y="6400800"/>
              <a:ext cx="1307248" cy="346610"/>
            </a:xfrm>
            <a:prstGeom prst="rect">
              <a:avLst/>
            </a:prstGeom>
            <a:noFill/>
          </p:spPr>
          <p:txBody>
            <a:bodyPr wrap="none" rtlCol="0">
              <a:spAutoFit/>
            </a:bodyPr>
            <a:lstStyle/>
            <a:p>
              <a:r>
                <a:rPr lang="en-US" b="1" dirty="0" smtClean="0"/>
                <a:t>Developed</a:t>
              </a:r>
              <a:endParaRPr lang="en-US" b="1" dirty="0"/>
            </a:p>
          </p:txBody>
        </p:sp>
        <p:sp>
          <p:nvSpPr>
            <p:cNvPr id="14" name="Isosceles Triangle 13"/>
            <p:cNvSpPr/>
            <p:nvPr/>
          </p:nvSpPr>
          <p:spPr>
            <a:xfrm>
              <a:off x="381000" y="5518666"/>
              <a:ext cx="838200" cy="805934"/>
            </a:xfrm>
            <a:prstGeom prst="triangl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a:off x="1696278" y="5518666"/>
              <a:ext cx="838200" cy="805934"/>
            </a:xfrm>
            <a:prstGeom prst="triangl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377901" y="491990"/>
            <a:ext cx="11316516" cy="614912"/>
          </a:xfrm>
          <a:prstGeom prst="rect">
            <a:avLst/>
          </a:prstGeom>
          <a:noFill/>
        </p:spPr>
        <p:txBody>
          <a:bodyPr wrap="none" lIns="121789" tIns="60894" rIns="121789" bIns="60894" rtlCol="0">
            <a:spAutoFit/>
          </a:bodyPr>
          <a:lstStyle/>
          <a:p>
            <a:r>
              <a:rPr lang="en-US" sz="3200" b="1" dirty="0"/>
              <a:t>Areas available for Rx fire – Filter 3: “Natural” vegetation</a:t>
            </a:r>
            <a:endParaRPr lang="en-US" sz="3200" b="1" dirty="0"/>
          </a:p>
        </p:txBody>
      </p:sp>
    </p:spTree>
    <p:extLst>
      <p:ext uri="{BB962C8B-B14F-4D97-AF65-F5344CB8AC3E}">
        <p14:creationId xmlns:p14="http://schemas.microsoft.com/office/powerpoint/2010/main" val="2954188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stevenorman\Desktop\!!!!CS_2012\alternatives_rx_mech\270m_rasters\!_Rx_Use_Draft_2012-0715_300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504" y="183352"/>
            <a:ext cx="11671829" cy="87596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627004" y="1420919"/>
            <a:ext cx="2081396" cy="784697"/>
          </a:xfrm>
          <a:prstGeom prst="rect">
            <a:avLst/>
          </a:prstGeom>
          <a:noFill/>
        </p:spPr>
        <p:txBody>
          <a:bodyPr wrap="none" lIns="121789" tIns="60894" rIns="121789" bIns="60894" rtlCol="0">
            <a:spAutoFit/>
          </a:bodyPr>
          <a:lstStyle/>
          <a:p>
            <a:r>
              <a:rPr lang="en-US" sz="4300" i="1" dirty="0">
                <a:solidFill>
                  <a:schemeClr val="bg1">
                    <a:lumMod val="85000"/>
                  </a:schemeClr>
                </a:solidFill>
              </a:rPr>
              <a:t>DRAFT</a:t>
            </a:r>
            <a:endParaRPr lang="en-US" sz="4300" i="1" dirty="0">
              <a:solidFill>
                <a:schemeClr val="bg1">
                  <a:lumMod val="85000"/>
                </a:schemeClr>
              </a:solidFill>
            </a:endParaRPr>
          </a:p>
        </p:txBody>
      </p:sp>
    </p:spTree>
    <p:extLst>
      <p:ext uri="{BB962C8B-B14F-4D97-AF65-F5344CB8AC3E}">
        <p14:creationId xmlns:p14="http://schemas.microsoft.com/office/powerpoint/2010/main" val="28002463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465" t="9879" r="3115" b="5043"/>
          <a:stretch/>
        </p:blipFill>
        <p:spPr bwMode="auto">
          <a:xfrm>
            <a:off x="38060" y="1459443"/>
            <a:ext cx="12077806" cy="7635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0688566" y="8589255"/>
            <a:ext cx="1709306" cy="584642"/>
          </a:xfrm>
          <a:prstGeom prst="rect">
            <a:avLst/>
          </a:prstGeom>
          <a:noFill/>
        </p:spPr>
        <p:txBody>
          <a:bodyPr wrap="none" lIns="121789" tIns="60894" rIns="121789" bIns="60894" rtlCol="0">
            <a:spAutoFit/>
          </a:bodyPr>
          <a:lstStyle/>
          <a:p>
            <a:r>
              <a:rPr lang="en-US" sz="1900" i="1" dirty="0">
                <a:solidFill>
                  <a:prstClr val="white">
                    <a:lumMod val="85000"/>
                  </a:prstClr>
                </a:solidFill>
              </a:rPr>
              <a:t>N=1,009,782</a:t>
            </a:r>
          </a:p>
          <a:p>
            <a:pPr algn="ctr"/>
            <a:r>
              <a:rPr lang="en-US" sz="1100" i="1" dirty="0">
                <a:solidFill>
                  <a:prstClr val="white">
                    <a:lumMod val="50000"/>
                  </a:prstClr>
                </a:solidFill>
              </a:rPr>
              <a:t>Steve Norman 5/2012</a:t>
            </a:r>
            <a:endParaRPr lang="en-US" sz="1100" i="1" dirty="0">
              <a:solidFill>
                <a:prstClr val="white">
                  <a:lumMod val="50000"/>
                </a:prstClr>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8179" y="7713557"/>
            <a:ext cx="775145" cy="793529"/>
          </a:xfrm>
          <a:prstGeom prst="rect">
            <a:avLst/>
          </a:prstGeom>
        </p:spPr>
      </p:pic>
      <p:sp>
        <p:nvSpPr>
          <p:cNvPr id="15" name="TextBox 14"/>
          <p:cNvSpPr txBox="1"/>
          <p:nvPr/>
        </p:nvSpPr>
        <p:spPr>
          <a:xfrm>
            <a:off x="2846852" y="452437"/>
            <a:ext cx="6633924" cy="1523361"/>
          </a:xfrm>
          <a:prstGeom prst="rect">
            <a:avLst/>
          </a:prstGeom>
          <a:noFill/>
        </p:spPr>
        <p:txBody>
          <a:bodyPr wrap="none" lIns="121789" tIns="60894" rIns="121789" bIns="60894" rtlCol="0">
            <a:spAutoFit/>
          </a:bodyPr>
          <a:lstStyle/>
          <a:p>
            <a:pPr algn="ctr"/>
            <a:r>
              <a:rPr lang="en-US" sz="3700" dirty="0" smtClean="0">
                <a:solidFill>
                  <a:srgbClr val="F2B800"/>
                </a:solidFill>
              </a:rPr>
              <a:t>Seasonality </a:t>
            </a:r>
            <a:r>
              <a:rPr lang="en-US" sz="3700" dirty="0">
                <a:solidFill>
                  <a:srgbClr val="F2B800"/>
                </a:solidFill>
              </a:rPr>
              <a:t>of fire from space </a:t>
            </a:r>
          </a:p>
          <a:p>
            <a:pPr algn="ctr"/>
            <a:r>
              <a:rPr lang="en-US" sz="2700" dirty="0">
                <a:solidFill>
                  <a:srgbClr val="FFC000"/>
                </a:solidFill>
              </a:rPr>
              <a:t>as inferred from MODIS hotspots</a:t>
            </a:r>
          </a:p>
          <a:p>
            <a:pPr algn="ctr"/>
            <a:r>
              <a:rPr lang="en-US" sz="2700" dirty="0">
                <a:solidFill>
                  <a:srgbClr val="FFC000"/>
                </a:solidFill>
              </a:rPr>
              <a:t> </a:t>
            </a:r>
            <a:r>
              <a:rPr lang="en-US" sz="2700" dirty="0">
                <a:solidFill>
                  <a:srgbClr val="FF0000"/>
                </a:solidFill>
              </a:rPr>
              <a:t>2001-2011</a:t>
            </a:r>
            <a:endParaRPr lang="en-US" sz="2700" dirty="0">
              <a:solidFill>
                <a:srgbClr val="FF0000"/>
              </a:solidFill>
            </a:endParaRPr>
          </a:p>
        </p:txBody>
      </p:sp>
      <p:grpSp>
        <p:nvGrpSpPr>
          <p:cNvPr id="16" name="Group 15"/>
          <p:cNvGrpSpPr/>
          <p:nvPr/>
        </p:nvGrpSpPr>
        <p:grpSpPr>
          <a:xfrm>
            <a:off x="534764" y="7042861"/>
            <a:ext cx="2344722" cy="1708160"/>
            <a:chOff x="457200" y="5382161"/>
            <a:chExt cx="1760375" cy="1282456"/>
          </a:xfrm>
        </p:grpSpPr>
        <p:sp>
          <p:nvSpPr>
            <p:cNvPr id="17" name="Rectangle 16"/>
            <p:cNvSpPr/>
            <p:nvPr/>
          </p:nvSpPr>
          <p:spPr>
            <a:xfrm>
              <a:off x="457200" y="5475238"/>
              <a:ext cx="381000" cy="152400"/>
            </a:xfrm>
            <a:prstGeom prst="rect">
              <a:avLst/>
            </a:prstGeom>
            <a:solidFill>
              <a:srgbClr val="6B9EDB"/>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457200" y="5712306"/>
              <a:ext cx="381000" cy="152400"/>
            </a:xfrm>
            <a:prstGeom prst="rect">
              <a:avLst/>
            </a:prstGeom>
            <a:solidFill>
              <a:srgbClr val="7ABC32"/>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457200" y="5949373"/>
              <a:ext cx="381000" cy="152400"/>
            </a:xfrm>
            <a:prstGeom prst="rect">
              <a:avLst/>
            </a:prstGeom>
            <a:solidFill>
              <a:srgbClr val="FFFF00"/>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p:nvSpPr>
          <p:spPr>
            <a:xfrm>
              <a:off x="457200" y="6186440"/>
              <a:ext cx="381000" cy="152400"/>
            </a:xfrm>
            <a:prstGeom prst="rect">
              <a:avLst/>
            </a:prstGeom>
            <a:solidFill>
              <a:srgbClr val="F4740A"/>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p:nvSpPr>
          <p:spPr>
            <a:xfrm>
              <a:off x="457200" y="6440441"/>
              <a:ext cx="381000" cy="152400"/>
            </a:xfrm>
            <a:prstGeom prst="rect">
              <a:avLst/>
            </a:prstGeom>
            <a:solidFill>
              <a:srgbClr val="CC0000"/>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Box 21"/>
            <p:cNvSpPr txBox="1"/>
            <p:nvPr/>
          </p:nvSpPr>
          <p:spPr>
            <a:xfrm>
              <a:off x="821267" y="5382161"/>
              <a:ext cx="1396308" cy="1282456"/>
            </a:xfrm>
            <a:prstGeom prst="rect">
              <a:avLst/>
            </a:prstGeom>
            <a:noFill/>
          </p:spPr>
          <p:txBody>
            <a:bodyPr wrap="none" rtlCol="0">
              <a:spAutoFit/>
            </a:bodyPr>
            <a:lstStyle/>
            <a:p>
              <a:r>
                <a:rPr lang="en-US" sz="2100" dirty="0">
                  <a:solidFill>
                    <a:prstClr val="white">
                      <a:lumMod val="85000"/>
                    </a:prstClr>
                  </a:solidFill>
                </a:rPr>
                <a:t>Dec, Jan, Feb</a:t>
              </a:r>
            </a:p>
            <a:p>
              <a:r>
                <a:rPr lang="en-US" sz="2100" dirty="0">
                  <a:solidFill>
                    <a:prstClr val="white">
                      <a:lumMod val="85000"/>
                    </a:prstClr>
                  </a:solidFill>
                </a:rPr>
                <a:t>Mar, Apr, May</a:t>
              </a:r>
            </a:p>
            <a:p>
              <a:r>
                <a:rPr lang="en-US" sz="2100" dirty="0">
                  <a:solidFill>
                    <a:prstClr val="white">
                      <a:lumMod val="85000"/>
                    </a:prstClr>
                  </a:solidFill>
                </a:rPr>
                <a:t>Jun, Jul</a:t>
              </a:r>
            </a:p>
            <a:p>
              <a:r>
                <a:rPr lang="en-US" sz="2100" dirty="0">
                  <a:solidFill>
                    <a:prstClr val="white">
                      <a:lumMod val="85000"/>
                    </a:prstClr>
                  </a:solidFill>
                </a:rPr>
                <a:t>Aug, Sep</a:t>
              </a:r>
            </a:p>
            <a:p>
              <a:r>
                <a:rPr lang="en-US" sz="2100" dirty="0">
                  <a:solidFill>
                    <a:prstClr val="white">
                      <a:lumMod val="85000"/>
                    </a:prstClr>
                  </a:solidFill>
                </a:rPr>
                <a:t>Oct, Nov</a:t>
              </a:r>
              <a:endParaRPr lang="en-US" sz="2100" dirty="0">
                <a:solidFill>
                  <a:prstClr val="white">
                    <a:lumMod val="85000"/>
                  </a:prstClr>
                </a:solidFill>
              </a:endParaRPr>
            </a:p>
          </p:txBody>
        </p:sp>
      </p:grpSp>
    </p:spTree>
    <p:extLst>
      <p:ext uri="{BB962C8B-B14F-4D97-AF65-F5344CB8AC3E}">
        <p14:creationId xmlns:p14="http://schemas.microsoft.com/office/powerpoint/2010/main" val="22214976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79F0163C-4284-42A1-BC7E-1C4D7C1E2556}" type="datetime2">
              <a:rPr lang="en-US" smtClean="0"/>
              <a:pPr>
                <a:defRPr/>
              </a:pPr>
              <a:t>Monday, September 10, 2012</a:t>
            </a:fld>
            <a:endParaRPr lang="en-US"/>
          </a:p>
        </p:txBody>
      </p:sp>
      <p:sp>
        <p:nvSpPr>
          <p:cNvPr id="5" name="Slide Number Placeholder 4"/>
          <p:cNvSpPr>
            <a:spLocks noGrp="1"/>
          </p:cNvSpPr>
          <p:nvPr>
            <p:ph type="sldNum" sz="quarter" idx="12"/>
          </p:nvPr>
        </p:nvSpPr>
        <p:spPr/>
        <p:txBody>
          <a:bodyPr/>
          <a:lstStyle/>
          <a:p>
            <a:pPr>
              <a:defRPr/>
            </a:pPr>
            <a:fld id="{3AD80BA0-0203-4976-BC60-9748289D76DE}" type="slidenum">
              <a:rPr lang="en-US" smtClean="0"/>
              <a:pPr>
                <a:defRPr/>
              </a:pPr>
              <a:t>24</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19424"/>
            <a:ext cx="12179300" cy="7600187"/>
          </a:xfrm>
          <a:prstGeom prst="rect">
            <a:avLst/>
          </a:prstGeom>
        </p:spPr>
      </p:pic>
      <p:sp>
        <p:nvSpPr>
          <p:cNvPr id="8" name="TextBox 7"/>
          <p:cNvSpPr txBox="1"/>
          <p:nvPr/>
        </p:nvSpPr>
        <p:spPr>
          <a:xfrm>
            <a:off x="2232872" y="695163"/>
            <a:ext cx="7061238" cy="491930"/>
          </a:xfrm>
          <a:prstGeom prst="rect">
            <a:avLst/>
          </a:prstGeom>
          <a:noFill/>
        </p:spPr>
        <p:txBody>
          <a:bodyPr wrap="none" lIns="121789" tIns="60894" rIns="121789" bIns="60894" rtlCol="0">
            <a:spAutoFit/>
          </a:bodyPr>
          <a:lstStyle/>
          <a:p>
            <a:r>
              <a:rPr lang="en-US" dirty="0" smtClean="0"/>
              <a:t>Hotspots assigned to wildfire (normalized by area)</a:t>
            </a:r>
            <a:endParaRPr lang="en-US" dirty="0"/>
          </a:p>
        </p:txBody>
      </p:sp>
    </p:spTree>
    <p:extLst>
      <p:ext uri="{BB962C8B-B14F-4D97-AF65-F5344CB8AC3E}">
        <p14:creationId xmlns:p14="http://schemas.microsoft.com/office/powerpoint/2010/main" val="37490781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March 20, 2012</a:t>
            </a:r>
            <a:endParaRPr lang="en-US" dirty="0"/>
          </a:p>
        </p:txBody>
      </p:sp>
      <p:sp>
        <p:nvSpPr>
          <p:cNvPr id="3" name="Slide Number Placeholder 2"/>
          <p:cNvSpPr>
            <a:spLocks noGrp="1"/>
          </p:cNvSpPr>
          <p:nvPr>
            <p:ph type="sldNum" sz="quarter" idx="12"/>
          </p:nvPr>
        </p:nvSpPr>
        <p:spPr/>
        <p:txBody>
          <a:bodyPr/>
          <a:lstStyle/>
          <a:p>
            <a:pPr>
              <a:defRPr/>
            </a:pPr>
            <a:fld id="{5F785657-A4A4-44EB-AA6F-C6AA9D4E3D5A}" type="slidenum">
              <a:rPr lang="en-US" smtClean="0"/>
              <a:pPr>
                <a:defRPr/>
              </a:pPr>
              <a:t>25</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19424"/>
            <a:ext cx="12179300" cy="7600187"/>
          </a:xfrm>
          <a:prstGeom prst="rect">
            <a:avLst/>
          </a:prstGeom>
        </p:spPr>
      </p:pic>
      <p:sp>
        <p:nvSpPr>
          <p:cNvPr id="5" name="TextBox 4"/>
          <p:cNvSpPr txBox="1"/>
          <p:nvPr/>
        </p:nvSpPr>
        <p:spPr>
          <a:xfrm>
            <a:off x="2334367" y="667483"/>
            <a:ext cx="8205658" cy="491930"/>
          </a:xfrm>
          <a:prstGeom prst="rect">
            <a:avLst/>
          </a:prstGeom>
          <a:noFill/>
        </p:spPr>
        <p:txBody>
          <a:bodyPr wrap="none" lIns="121789" tIns="60894" rIns="121789" bIns="60894" rtlCol="0">
            <a:spAutoFit/>
          </a:bodyPr>
          <a:lstStyle/>
          <a:p>
            <a:r>
              <a:rPr lang="en-US" dirty="0" smtClean="0"/>
              <a:t>Hotspots assigned to prescribed fire (normalized by area)</a:t>
            </a:r>
            <a:endParaRPr lang="en-US" dirty="0"/>
          </a:p>
        </p:txBody>
      </p:sp>
    </p:spTree>
    <p:extLst>
      <p:ext uri="{BB962C8B-B14F-4D97-AF65-F5344CB8AC3E}">
        <p14:creationId xmlns:p14="http://schemas.microsoft.com/office/powerpoint/2010/main" val="40819308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March 20, 2012</a:t>
            </a:r>
            <a:endParaRPr lang="en-US" dirty="0"/>
          </a:p>
        </p:txBody>
      </p:sp>
      <p:sp>
        <p:nvSpPr>
          <p:cNvPr id="3" name="Slide Number Placeholder 2"/>
          <p:cNvSpPr>
            <a:spLocks noGrp="1"/>
          </p:cNvSpPr>
          <p:nvPr>
            <p:ph type="sldNum" sz="quarter" idx="12"/>
          </p:nvPr>
        </p:nvSpPr>
        <p:spPr/>
        <p:txBody>
          <a:bodyPr/>
          <a:lstStyle/>
          <a:p>
            <a:pPr>
              <a:defRPr/>
            </a:pPr>
            <a:fld id="{5F785657-A4A4-44EB-AA6F-C6AA9D4E3D5A}" type="slidenum">
              <a:rPr lang="en-US" smtClean="0"/>
              <a:pPr>
                <a:defRPr/>
              </a:pPr>
              <a:t>26</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977" y="793899"/>
            <a:ext cx="11164358" cy="8320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32872" y="828170"/>
            <a:ext cx="7932363" cy="491930"/>
          </a:xfrm>
          <a:prstGeom prst="rect">
            <a:avLst/>
          </a:prstGeom>
          <a:noFill/>
        </p:spPr>
        <p:txBody>
          <a:bodyPr wrap="none" lIns="121789" tIns="60894" rIns="121789" bIns="60894" rtlCol="0">
            <a:spAutoFit/>
          </a:bodyPr>
          <a:lstStyle/>
          <a:p>
            <a:r>
              <a:rPr lang="en-US" dirty="0" smtClean="0"/>
              <a:t>Prescribed Fire versus Wildfire based on hotspot density</a:t>
            </a:r>
            <a:endParaRPr lang="en-US" dirty="0"/>
          </a:p>
        </p:txBody>
      </p:sp>
    </p:spTree>
    <p:extLst>
      <p:ext uri="{BB962C8B-B14F-4D97-AF65-F5344CB8AC3E}">
        <p14:creationId xmlns:p14="http://schemas.microsoft.com/office/powerpoint/2010/main" val="34919637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79F0163C-4284-42A1-BC7E-1C4D7C1E2556}" type="datetime2">
              <a:rPr lang="en-US" smtClean="0"/>
              <a:pPr>
                <a:defRPr/>
              </a:pPr>
              <a:t>Monday, September 10, 2012</a:t>
            </a:fld>
            <a:endParaRPr lang="en-US"/>
          </a:p>
        </p:txBody>
      </p:sp>
      <p:sp>
        <p:nvSpPr>
          <p:cNvPr id="5" name="Slide Number Placeholder 4"/>
          <p:cNvSpPr>
            <a:spLocks noGrp="1"/>
          </p:cNvSpPr>
          <p:nvPr>
            <p:ph type="sldNum" sz="quarter" idx="12"/>
          </p:nvPr>
        </p:nvSpPr>
        <p:spPr/>
        <p:txBody>
          <a:bodyPr/>
          <a:lstStyle/>
          <a:p>
            <a:pPr>
              <a:defRPr/>
            </a:pPr>
            <a:fld id="{3AD80BA0-0203-4976-BC60-9748289D76DE}" type="slidenum">
              <a:rPr lang="en-US" smtClean="0"/>
              <a:pPr>
                <a:defRPr/>
              </a:pPr>
              <a:t>27</a:t>
            </a:fld>
            <a:endParaRPr lang="en-US"/>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900" y="757237"/>
            <a:ext cx="10991850" cy="813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78402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March 20, 2012</a:t>
            </a:r>
            <a:endParaRPr lang="en-US" dirty="0"/>
          </a:p>
        </p:txBody>
      </p:sp>
      <p:sp>
        <p:nvSpPr>
          <p:cNvPr id="3" name="Slide Number Placeholder 2"/>
          <p:cNvSpPr>
            <a:spLocks noGrp="1"/>
          </p:cNvSpPr>
          <p:nvPr>
            <p:ph type="sldNum" sz="quarter" idx="12"/>
          </p:nvPr>
        </p:nvSpPr>
        <p:spPr/>
        <p:txBody>
          <a:bodyPr/>
          <a:lstStyle/>
          <a:p>
            <a:pPr>
              <a:defRPr/>
            </a:pPr>
            <a:fld id="{5F785657-A4A4-44EB-AA6F-C6AA9D4E3D5A}" type="slidenum">
              <a:rPr lang="en-US" smtClean="0"/>
              <a:pPr>
                <a:defRPr/>
              </a:pPr>
              <a:t>28</a:t>
            </a:fld>
            <a:endParaRPr lang="en-US"/>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900" y="757237"/>
            <a:ext cx="10991850" cy="813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95425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March 20, 2012</a:t>
            </a:r>
            <a:endParaRPr lang="en-US" dirty="0"/>
          </a:p>
        </p:txBody>
      </p:sp>
      <p:sp>
        <p:nvSpPr>
          <p:cNvPr id="3" name="Slide Number Placeholder 2"/>
          <p:cNvSpPr>
            <a:spLocks noGrp="1"/>
          </p:cNvSpPr>
          <p:nvPr>
            <p:ph type="sldNum" sz="quarter" idx="12"/>
          </p:nvPr>
        </p:nvSpPr>
        <p:spPr/>
        <p:txBody>
          <a:bodyPr/>
          <a:lstStyle/>
          <a:p>
            <a:pPr>
              <a:defRPr/>
            </a:pPr>
            <a:fld id="{5F785657-A4A4-44EB-AA6F-C6AA9D4E3D5A}" type="slidenum">
              <a:rPr lang="en-US" smtClean="0"/>
              <a:pPr>
                <a:defRPr/>
              </a:pPr>
              <a:t>29</a:t>
            </a:fld>
            <a:endParaRPr lang="en-US"/>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412" y="681037"/>
            <a:ext cx="10991850" cy="813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99304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t>
            </a:r>
            <a:endParaRPr lang="en-US" dirty="0"/>
          </a:p>
        </p:txBody>
      </p:sp>
      <p:sp>
        <p:nvSpPr>
          <p:cNvPr id="5" name="Content Placeholder 4"/>
          <p:cNvSpPr>
            <a:spLocks noGrp="1"/>
          </p:cNvSpPr>
          <p:nvPr>
            <p:ph idx="1"/>
          </p:nvPr>
        </p:nvSpPr>
        <p:spPr/>
        <p:txBody>
          <a:bodyPr/>
          <a:lstStyle/>
          <a:p>
            <a:pPr>
              <a:buNone/>
            </a:pPr>
            <a:endParaRPr lang="en-US" dirty="0" smtClean="0"/>
          </a:p>
          <a:p>
            <a:pPr>
              <a:buNone/>
            </a:pPr>
            <a:r>
              <a:rPr lang="en-US" sz="5100" i="1" dirty="0"/>
              <a:t>“Safely and effectively extinguish fire, when needed, use fire where allowable; manage our natural resources; and as nation, live with </a:t>
            </a:r>
            <a:r>
              <a:rPr lang="en-US" sz="5100" i="1" dirty="0" err="1"/>
              <a:t>wildland</a:t>
            </a:r>
            <a:r>
              <a:rPr lang="en-US" sz="5100" i="1" dirty="0"/>
              <a:t> fire.”</a:t>
            </a:r>
          </a:p>
        </p:txBody>
      </p:sp>
      <p:sp>
        <p:nvSpPr>
          <p:cNvPr id="4" name="Slide Number Placeholder 3"/>
          <p:cNvSpPr>
            <a:spLocks noGrp="1"/>
          </p:cNvSpPr>
          <p:nvPr>
            <p:ph type="sldNum" sz="quarter" idx="12"/>
          </p:nvPr>
        </p:nvSpPr>
        <p:spPr/>
        <p:txBody>
          <a:bodyPr/>
          <a:lstStyle/>
          <a:p>
            <a:fld id="{9BC326AB-3983-44AB-B00D-9496A9AB3AD6}" type="slidenum">
              <a:rPr lang="en-US" smtClean="0"/>
              <a:pPr/>
              <a:t>3</a:t>
            </a:fld>
            <a:endParaRPr lang="en-US"/>
          </a:p>
        </p:txBody>
      </p:sp>
    </p:spTree>
    <p:extLst>
      <p:ext uri="{BB962C8B-B14F-4D97-AF65-F5344CB8AC3E}">
        <p14:creationId xmlns:p14="http://schemas.microsoft.com/office/powerpoint/2010/main" val="3011143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March 20, 2012</a:t>
            </a:r>
            <a:endParaRPr lang="en-US" dirty="0"/>
          </a:p>
        </p:txBody>
      </p:sp>
      <p:sp>
        <p:nvSpPr>
          <p:cNvPr id="3" name="Slide Number Placeholder 2"/>
          <p:cNvSpPr>
            <a:spLocks noGrp="1"/>
          </p:cNvSpPr>
          <p:nvPr>
            <p:ph type="sldNum" sz="quarter" idx="12"/>
          </p:nvPr>
        </p:nvSpPr>
        <p:spPr/>
        <p:txBody>
          <a:bodyPr/>
          <a:lstStyle/>
          <a:p>
            <a:pPr>
              <a:defRPr/>
            </a:pPr>
            <a:fld id="{5F785657-A4A4-44EB-AA6F-C6AA9D4E3D5A}" type="slidenum">
              <a:rPr lang="en-US" smtClean="0"/>
              <a:pPr>
                <a:defRPr/>
              </a:pPr>
              <a:t>30</a:t>
            </a:fld>
            <a:endParaRPr lang="en-US"/>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900" y="604837"/>
            <a:ext cx="10991850" cy="813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28357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Building on previous efforts, we’ve assembled a comprehensive, integrated set of data and models for informing discussions.</a:t>
            </a:r>
            <a:br>
              <a:rPr lang="en-US" dirty="0" smtClean="0"/>
            </a:br>
            <a:endParaRPr lang="en-US" dirty="0" smtClean="0"/>
          </a:p>
          <a:p>
            <a:r>
              <a:rPr lang="en-US" dirty="0" smtClean="0"/>
              <a:t>Built relationships among managers, stakeholders, scientists, and analysts that fosters trust and cooperation.</a:t>
            </a:r>
            <a:br>
              <a:rPr lang="en-US" dirty="0" smtClean="0"/>
            </a:br>
            <a:endParaRPr lang="en-US" dirty="0" smtClean="0"/>
          </a:p>
          <a:p>
            <a:r>
              <a:rPr lang="en-US" dirty="0" smtClean="0"/>
              <a:t>Lots of work remains.</a:t>
            </a:r>
            <a:endParaRPr lang="en-US" dirty="0"/>
          </a:p>
        </p:txBody>
      </p:sp>
      <p:sp>
        <p:nvSpPr>
          <p:cNvPr id="4" name="Date Placeholder 3"/>
          <p:cNvSpPr>
            <a:spLocks noGrp="1"/>
          </p:cNvSpPr>
          <p:nvPr>
            <p:ph type="dt" sz="half" idx="10"/>
          </p:nvPr>
        </p:nvSpPr>
        <p:spPr/>
        <p:txBody>
          <a:bodyPr/>
          <a:lstStyle/>
          <a:p>
            <a:pPr>
              <a:defRPr/>
            </a:pPr>
            <a:fld id="{79F0163C-4284-42A1-BC7E-1C4D7C1E2556}" type="datetime2">
              <a:rPr lang="en-US" smtClean="0"/>
              <a:pPr>
                <a:defRPr/>
              </a:pPr>
              <a:t>Monday, September 10, 2012</a:t>
            </a:fld>
            <a:endParaRPr lang="en-US"/>
          </a:p>
        </p:txBody>
      </p:sp>
      <p:sp>
        <p:nvSpPr>
          <p:cNvPr id="5" name="Slide Number Placeholder 4"/>
          <p:cNvSpPr>
            <a:spLocks noGrp="1"/>
          </p:cNvSpPr>
          <p:nvPr>
            <p:ph type="sldNum" sz="quarter" idx="12"/>
          </p:nvPr>
        </p:nvSpPr>
        <p:spPr/>
        <p:txBody>
          <a:bodyPr/>
          <a:lstStyle/>
          <a:p>
            <a:pPr>
              <a:defRPr/>
            </a:pPr>
            <a:fld id="{3AD80BA0-0203-4976-BC60-9748289D76DE}" type="slidenum">
              <a:rPr lang="en-US" smtClean="0"/>
              <a:pPr>
                <a:defRPr/>
              </a:pPr>
              <a:t>31</a:t>
            </a:fld>
            <a:endParaRPr lang="en-US"/>
          </a:p>
        </p:txBody>
      </p:sp>
    </p:spTree>
    <p:extLst>
      <p:ext uri="{BB962C8B-B14F-4D97-AF65-F5344CB8AC3E}">
        <p14:creationId xmlns:p14="http://schemas.microsoft.com/office/powerpoint/2010/main" val="27418299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Acknowledgements</a:t>
            </a:r>
            <a:endParaRPr lang="en-US" dirty="0"/>
          </a:p>
        </p:txBody>
      </p:sp>
      <p:sp>
        <p:nvSpPr>
          <p:cNvPr id="5" name="Content Placeholder 4"/>
          <p:cNvSpPr>
            <a:spLocks noGrp="1"/>
          </p:cNvSpPr>
          <p:nvPr>
            <p:ph sz="half" idx="1"/>
          </p:nvPr>
        </p:nvSpPr>
        <p:spPr/>
        <p:txBody>
          <a:bodyPr/>
          <a:lstStyle/>
          <a:p>
            <a:r>
              <a:rPr lang="en-US" dirty="0" smtClean="0"/>
              <a:t>Steve Norman</a:t>
            </a:r>
          </a:p>
          <a:p>
            <a:r>
              <a:rPr lang="en-US" dirty="0" smtClean="0"/>
              <a:t>James Fox</a:t>
            </a:r>
          </a:p>
          <a:p>
            <a:r>
              <a:rPr lang="en-US" dirty="0" smtClean="0"/>
              <a:t>Tom Quigley</a:t>
            </a:r>
          </a:p>
          <a:p>
            <a:r>
              <a:rPr lang="en-US" dirty="0" smtClean="0"/>
              <a:t>Matt Thompson</a:t>
            </a:r>
          </a:p>
          <a:p>
            <a:r>
              <a:rPr lang="en-US" dirty="0" smtClean="0"/>
              <a:t>Scott Goodrick</a:t>
            </a:r>
          </a:p>
          <a:p>
            <a:r>
              <a:rPr lang="en-US" dirty="0" smtClean="0"/>
              <a:t>Jeff </a:t>
            </a:r>
            <a:r>
              <a:rPr lang="en-US" dirty="0" err="1" smtClean="0"/>
              <a:t>Prestemon</a:t>
            </a:r>
            <a:endParaRPr lang="en-US" dirty="0" smtClean="0"/>
          </a:p>
          <a:p>
            <a:r>
              <a:rPr lang="en-US" dirty="0" smtClean="0"/>
              <a:t>Jason </a:t>
            </a:r>
            <a:r>
              <a:rPr lang="en-US" dirty="0" err="1" smtClean="0"/>
              <a:t>Kreitler</a:t>
            </a:r>
            <a:endParaRPr lang="en-US" dirty="0" smtClean="0"/>
          </a:p>
          <a:p>
            <a:r>
              <a:rPr lang="en-US" dirty="0"/>
              <a:t>Andy Kirsch </a:t>
            </a:r>
            <a:endParaRPr lang="en-US" dirty="0" smtClean="0"/>
          </a:p>
          <a:p>
            <a:r>
              <a:rPr lang="en-US" dirty="0"/>
              <a:t>Darek Nalle </a:t>
            </a:r>
          </a:p>
        </p:txBody>
      </p:sp>
      <p:sp>
        <p:nvSpPr>
          <p:cNvPr id="6" name="Content Placeholder 5"/>
          <p:cNvSpPr>
            <a:spLocks noGrp="1"/>
          </p:cNvSpPr>
          <p:nvPr>
            <p:ph sz="half" idx="2"/>
          </p:nvPr>
        </p:nvSpPr>
        <p:spPr/>
        <p:txBody>
          <a:bodyPr/>
          <a:lstStyle/>
          <a:p>
            <a:r>
              <a:rPr lang="en-US" dirty="0" smtClean="0"/>
              <a:t>Karin Rogers</a:t>
            </a:r>
          </a:p>
          <a:p>
            <a:r>
              <a:rPr lang="en-US" dirty="0" smtClean="0"/>
              <a:t>Alan Ager</a:t>
            </a:r>
          </a:p>
          <a:p>
            <a:r>
              <a:rPr lang="en-US" dirty="0" smtClean="0"/>
              <a:t>Mark Finney</a:t>
            </a:r>
          </a:p>
          <a:p>
            <a:r>
              <a:rPr lang="en-US" dirty="0" smtClean="0"/>
              <a:t>Dave Calkin</a:t>
            </a:r>
          </a:p>
          <a:p>
            <a:r>
              <a:rPr lang="en-US" dirty="0" smtClean="0"/>
              <a:t>Mike Bowden</a:t>
            </a:r>
          </a:p>
          <a:p>
            <a:r>
              <a:rPr lang="en-US" dirty="0" smtClean="0"/>
              <a:t>Sim Larkin</a:t>
            </a:r>
          </a:p>
          <a:p>
            <a:r>
              <a:rPr lang="en-US" dirty="0" smtClean="0"/>
              <a:t>Sarah McCaffrey</a:t>
            </a:r>
          </a:p>
          <a:p>
            <a:r>
              <a:rPr lang="en-US" dirty="0" smtClean="0"/>
              <a:t>Sue Stewart</a:t>
            </a:r>
          </a:p>
          <a:p>
            <a:pPr marL="0" indent="0">
              <a:buNone/>
            </a:pPr>
            <a:r>
              <a:rPr lang="en-US" dirty="0" smtClean="0">
                <a:solidFill>
                  <a:srgbClr val="C00000"/>
                </a:solidFill>
              </a:rPr>
              <a:t>	…and many more</a:t>
            </a:r>
            <a:endParaRPr lang="en-US" dirty="0">
              <a:solidFill>
                <a:srgbClr val="C00000"/>
              </a:solidFill>
            </a:endParaRPr>
          </a:p>
        </p:txBody>
      </p:sp>
      <p:sp>
        <p:nvSpPr>
          <p:cNvPr id="2" name="Date Placeholder 1"/>
          <p:cNvSpPr>
            <a:spLocks noGrp="1"/>
          </p:cNvSpPr>
          <p:nvPr>
            <p:ph type="dt" sz="half" idx="10"/>
          </p:nvPr>
        </p:nvSpPr>
        <p:spPr/>
        <p:txBody>
          <a:bodyPr/>
          <a:lstStyle/>
          <a:p>
            <a:pPr>
              <a:defRPr/>
            </a:pPr>
            <a:r>
              <a:rPr lang="en-US" smtClean="0"/>
              <a:t>March 20, 2012</a:t>
            </a:r>
            <a:endParaRPr lang="en-US" dirty="0"/>
          </a:p>
        </p:txBody>
      </p:sp>
      <p:sp>
        <p:nvSpPr>
          <p:cNvPr id="3" name="Slide Number Placeholder 2"/>
          <p:cNvSpPr>
            <a:spLocks noGrp="1"/>
          </p:cNvSpPr>
          <p:nvPr>
            <p:ph type="sldNum" sz="quarter" idx="12"/>
          </p:nvPr>
        </p:nvSpPr>
        <p:spPr/>
        <p:txBody>
          <a:bodyPr/>
          <a:lstStyle/>
          <a:p>
            <a:pPr>
              <a:defRPr/>
            </a:pPr>
            <a:fld id="{5F785657-A4A4-44EB-AA6F-C6AA9D4E3D5A}" type="slidenum">
              <a:rPr lang="en-US" smtClean="0"/>
              <a:pPr>
                <a:defRPr/>
              </a:pPr>
              <a:t>32</a:t>
            </a:fld>
            <a:endParaRPr lang="en-US"/>
          </a:p>
        </p:txBody>
      </p:sp>
    </p:spTree>
    <p:extLst>
      <p:ext uri="{BB962C8B-B14F-4D97-AF65-F5344CB8AC3E}">
        <p14:creationId xmlns:p14="http://schemas.microsoft.com/office/powerpoint/2010/main" val="20626670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SFS.jpg"/>
          <p:cNvPicPr/>
          <p:nvPr/>
        </p:nvPicPr>
        <p:blipFill>
          <a:blip r:embed="rId2"/>
          <a:stretch>
            <a:fillRect/>
          </a:stretch>
        </p:blipFill>
        <p:spPr>
          <a:xfrm>
            <a:off x="831850" y="1290637"/>
            <a:ext cx="10287000" cy="6934200"/>
          </a:xfrm>
          <a:prstGeom prst="rect">
            <a:avLst/>
          </a:prstGeom>
          <a:noFill/>
          <a:ln w="12700">
            <a:solidFill>
              <a:schemeClr val="tx1"/>
            </a:solidFill>
          </a:ln>
        </p:spPr>
      </p:pic>
      <p:sp>
        <p:nvSpPr>
          <p:cNvPr id="29698"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defTabSz="1216025" eaLnBrk="0" fontAlgn="base" hangingPunct="0">
              <a:spcBef>
                <a:spcPct val="0"/>
              </a:spcBef>
              <a:spcAft>
                <a:spcPct val="0"/>
              </a:spcAft>
              <a:defRPr sz="2400">
                <a:solidFill>
                  <a:schemeClr val="tx1"/>
                </a:solidFill>
                <a:latin typeface="Arial" charset="0"/>
                <a:cs typeface="Arial" charset="0"/>
              </a:defRPr>
            </a:lvl6pPr>
            <a:lvl7pPr marL="2971800" indent="-228600" defTabSz="1216025" eaLnBrk="0" fontAlgn="base" hangingPunct="0">
              <a:spcBef>
                <a:spcPct val="0"/>
              </a:spcBef>
              <a:spcAft>
                <a:spcPct val="0"/>
              </a:spcAft>
              <a:defRPr sz="2400">
                <a:solidFill>
                  <a:schemeClr val="tx1"/>
                </a:solidFill>
                <a:latin typeface="Arial" charset="0"/>
                <a:cs typeface="Arial" charset="0"/>
              </a:defRPr>
            </a:lvl7pPr>
            <a:lvl8pPr marL="3429000" indent="-228600" defTabSz="1216025" eaLnBrk="0" fontAlgn="base" hangingPunct="0">
              <a:spcBef>
                <a:spcPct val="0"/>
              </a:spcBef>
              <a:spcAft>
                <a:spcPct val="0"/>
              </a:spcAft>
              <a:defRPr sz="2400">
                <a:solidFill>
                  <a:schemeClr val="tx1"/>
                </a:solidFill>
                <a:latin typeface="Arial" charset="0"/>
                <a:cs typeface="Arial" charset="0"/>
              </a:defRPr>
            </a:lvl8pPr>
            <a:lvl9pPr marL="3886200" indent="-228600" defTabSz="1216025" eaLnBrk="0" fontAlgn="base" hangingPunct="0">
              <a:spcBef>
                <a:spcPct val="0"/>
              </a:spcBef>
              <a:spcAft>
                <a:spcPct val="0"/>
              </a:spcAft>
              <a:defRPr sz="2400">
                <a:solidFill>
                  <a:schemeClr val="tx1"/>
                </a:solidFill>
                <a:latin typeface="Arial" charset="0"/>
                <a:cs typeface="Arial" charset="0"/>
              </a:defRPr>
            </a:lvl9pPr>
          </a:lstStyle>
          <a:p>
            <a:pPr eaLnBrk="1" hangingPunct="1"/>
            <a:fld id="{093250AA-44BA-4427-BDD2-38D7B2537B66}" type="datetime2">
              <a:rPr lang="en-US" sz="1600" smtClean="0">
                <a:solidFill>
                  <a:srgbClr val="FFFFFF"/>
                </a:solidFill>
              </a:rPr>
              <a:pPr eaLnBrk="1" hangingPunct="1"/>
              <a:t>Monday, September 10, 2012</a:t>
            </a:fld>
            <a:endParaRPr lang="en-US" sz="1600" smtClean="0">
              <a:solidFill>
                <a:srgbClr val="FFFFFF"/>
              </a:solidFill>
            </a:endParaRPr>
          </a:p>
        </p:txBody>
      </p:sp>
      <p:sp>
        <p:nvSpPr>
          <p:cNvPr id="2969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defTabSz="1216025" eaLnBrk="0" fontAlgn="base" hangingPunct="0">
              <a:spcBef>
                <a:spcPct val="0"/>
              </a:spcBef>
              <a:spcAft>
                <a:spcPct val="0"/>
              </a:spcAft>
              <a:defRPr sz="2400">
                <a:solidFill>
                  <a:schemeClr val="tx1"/>
                </a:solidFill>
                <a:latin typeface="Arial" charset="0"/>
                <a:cs typeface="Arial" charset="0"/>
              </a:defRPr>
            </a:lvl6pPr>
            <a:lvl7pPr marL="2971800" indent="-228600" defTabSz="1216025" eaLnBrk="0" fontAlgn="base" hangingPunct="0">
              <a:spcBef>
                <a:spcPct val="0"/>
              </a:spcBef>
              <a:spcAft>
                <a:spcPct val="0"/>
              </a:spcAft>
              <a:defRPr sz="2400">
                <a:solidFill>
                  <a:schemeClr val="tx1"/>
                </a:solidFill>
                <a:latin typeface="Arial" charset="0"/>
                <a:cs typeface="Arial" charset="0"/>
              </a:defRPr>
            </a:lvl7pPr>
            <a:lvl8pPr marL="3429000" indent="-228600" defTabSz="1216025" eaLnBrk="0" fontAlgn="base" hangingPunct="0">
              <a:spcBef>
                <a:spcPct val="0"/>
              </a:spcBef>
              <a:spcAft>
                <a:spcPct val="0"/>
              </a:spcAft>
              <a:defRPr sz="2400">
                <a:solidFill>
                  <a:schemeClr val="tx1"/>
                </a:solidFill>
                <a:latin typeface="Arial" charset="0"/>
                <a:cs typeface="Arial" charset="0"/>
              </a:defRPr>
            </a:lvl8pPr>
            <a:lvl9pPr marL="3886200" indent="-228600" defTabSz="1216025" eaLnBrk="0" fontAlgn="base" hangingPunct="0">
              <a:spcBef>
                <a:spcPct val="0"/>
              </a:spcBef>
              <a:spcAft>
                <a:spcPct val="0"/>
              </a:spcAft>
              <a:defRPr sz="2400">
                <a:solidFill>
                  <a:schemeClr val="tx1"/>
                </a:solidFill>
                <a:latin typeface="Arial" charset="0"/>
                <a:cs typeface="Arial" charset="0"/>
              </a:defRPr>
            </a:lvl9pPr>
          </a:lstStyle>
          <a:p>
            <a:pPr eaLnBrk="1" hangingPunct="1"/>
            <a:fld id="{CA71FD87-DF9F-403C-8EB9-05EC50775C89}" type="slidenum">
              <a:rPr lang="en-US" sz="1900" smtClean="0">
                <a:solidFill>
                  <a:srgbClr val="FFFFFF"/>
                </a:solidFill>
              </a:rPr>
              <a:pPr eaLnBrk="1" hangingPunct="1"/>
              <a:t>33</a:t>
            </a:fld>
            <a:endParaRPr lang="en-US" sz="1900" smtClean="0">
              <a:solidFill>
                <a:srgbClr val="FFFFFF"/>
              </a:solidFill>
            </a:endParaRPr>
          </a:p>
        </p:txBody>
      </p:sp>
      <p:sp>
        <p:nvSpPr>
          <p:cNvPr id="29700" name="TextBox 5"/>
          <p:cNvSpPr txBox="1">
            <a:spLocks noChangeArrowheads="1"/>
          </p:cNvSpPr>
          <p:nvPr/>
        </p:nvSpPr>
        <p:spPr bwMode="auto">
          <a:xfrm>
            <a:off x="4035425" y="2205037"/>
            <a:ext cx="4076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defTabSz="1216025" eaLnBrk="0" fontAlgn="base" hangingPunct="0">
              <a:spcBef>
                <a:spcPct val="0"/>
              </a:spcBef>
              <a:spcAft>
                <a:spcPct val="0"/>
              </a:spcAft>
              <a:defRPr sz="2400">
                <a:solidFill>
                  <a:schemeClr val="tx1"/>
                </a:solidFill>
                <a:latin typeface="Arial" charset="0"/>
                <a:cs typeface="Arial" charset="0"/>
              </a:defRPr>
            </a:lvl6pPr>
            <a:lvl7pPr marL="2971800" indent="-228600" defTabSz="1216025" eaLnBrk="0" fontAlgn="base" hangingPunct="0">
              <a:spcBef>
                <a:spcPct val="0"/>
              </a:spcBef>
              <a:spcAft>
                <a:spcPct val="0"/>
              </a:spcAft>
              <a:defRPr sz="2400">
                <a:solidFill>
                  <a:schemeClr val="tx1"/>
                </a:solidFill>
                <a:latin typeface="Arial" charset="0"/>
                <a:cs typeface="Arial" charset="0"/>
              </a:defRPr>
            </a:lvl7pPr>
            <a:lvl8pPr marL="3429000" indent="-228600" defTabSz="1216025" eaLnBrk="0" fontAlgn="base" hangingPunct="0">
              <a:spcBef>
                <a:spcPct val="0"/>
              </a:spcBef>
              <a:spcAft>
                <a:spcPct val="0"/>
              </a:spcAft>
              <a:defRPr sz="2400">
                <a:solidFill>
                  <a:schemeClr val="tx1"/>
                </a:solidFill>
                <a:latin typeface="Arial" charset="0"/>
                <a:cs typeface="Arial" charset="0"/>
              </a:defRPr>
            </a:lvl8pPr>
            <a:lvl9pPr marL="3886200" indent="-228600" defTabSz="1216025"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6000" dirty="0">
                <a:solidFill>
                  <a:srgbClr val="C00000"/>
                </a:solidFill>
              </a:rPr>
              <a:t>Questions?</a:t>
            </a:r>
          </a:p>
        </p:txBody>
      </p:sp>
      <p:sp>
        <p:nvSpPr>
          <p:cNvPr id="2" name="TextBox 1"/>
          <p:cNvSpPr txBox="1"/>
          <p:nvPr/>
        </p:nvSpPr>
        <p:spPr>
          <a:xfrm>
            <a:off x="1084364" y="5156721"/>
            <a:ext cx="9893862" cy="1569660"/>
          </a:xfrm>
          <a:prstGeom prst="rect">
            <a:avLst/>
          </a:prstGeom>
          <a:noFill/>
        </p:spPr>
        <p:txBody>
          <a:bodyPr wrap="none" rtlCol="0">
            <a:spAutoFit/>
          </a:bodyPr>
          <a:lstStyle/>
          <a:p>
            <a:pPr algn="ctr"/>
            <a:r>
              <a:rPr lang="en-US" b="1" dirty="0" smtClean="0">
                <a:solidFill>
                  <a:srgbClr val="FFFF00"/>
                </a:solidFill>
              </a:rPr>
              <a:t>For further information, </a:t>
            </a:r>
            <a:r>
              <a:rPr lang="en-US" b="1" dirty="0">
                <a:solidFill>
                  <a:srgbClr val="FFFF00"/>
                </a:solidFill>
              </a:rPr>
              <a:t>visit http://</a:t>
            </a:r>
            <a:r>
              <a:rPr lang="en-US" b="1" dirty="0" smtClean="0">
                <a:solidFill>
                  <a:srgbClr val="FFFF00"/>
                </a:solidFill>
              </a:rPr>
              <a:t>www.forestsandrangelands.gov</a:t>
            </a:r>
            <a:br>
              <a:rPr lang="en-US" b="1" dirty="0" smtClean="0">
                <a:solidFill>
                  <a:srgbClr val="FFFF00"/>
                </a:solidFill>
              </a:rPr>
            </a:br>
            <a:r>
              <a:rPr lang="en-US" b="1" dirty="0" smtClean="0">
                <a:solidFill>
                  <a:srgbClr val="FFFF00"/>
                </a:solidFill>
              </a:rPr>
              <a:t/>
            </a:r>
            <a:br>
              <a:rPr lang="en-US" b="1" dirty="0" smtClean="0">
                <a:solidFill>
                  <a:srgbClr val="FFFF00"/>
                </a:solidFill>
              </a:rPr>
            </a:br>
            <a:r>
              <a:rPr lang="en-US" b="1" dirty="0" smtClean="0">
                <a:solidFill>
                  <a:srgbClr val="FFFF00"/>
                </a:solidFill>
              </a:rPr>
              <a:t>or contact Judith </a:t>
            </a:r>
            <a:r>
              <a:rPr lang="en-US" b="1" dirty="0">
                <a:solidFill>
                  <a:srgbClr val="FFFF00"/>
                </a:solidFill>
              </a:rPr>
              <a:t>Downing, </a:t>
            </a:r>
            <a:r>
              <a:rPr lang="en-US" b="1" dirty="0" smtClean="0">
                <a:solidFill>
                  <a:srgbClr val="FFFF00"/>
                </a:solidFill>
              </a:rPr>
              <a:t>jldowning@fs.fed.us</a:t>
            </a:r>
            <a:br>
              <a:rPr lang="en-US" b="1" dirty="0" smtClean="0">
                <a:solidFill>
                  <a:srgbClr val="FFFF00"/>
                </a:solidFill>
              </a:rPr>
            </a:br>
            <a:r>
              <a:rPr lang="en-US" b="1" dirty="0" smtClean="0">
                <a:solidFill>
                  <a:srgbClr val="FFFF00"/>
                </a:solidFill>
              </a:rPr>
              <a:t>or Erin </a:t>
            </a:r>
            <a:r>
              <a:rPr lang="en-US" b="1" dirty="0" err="1" smtClean="0">
                <a:solidFill>
                  <a:srgbClr val="FFFF00"/>
                </a:solidFill>
              </a:rPr>
              <a:t>Darboven</a:t>
            </a:r>
            <a:r>
              <a:rPr lang="en-US" b="1" dirty="0">
                <a:solidFill>
                  <a:srgbClr val="FFFF00"/>
                </a:solidFill>
              </a:rPr>
              <a:t>, Erin_Darboven@ios.doi.gov</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Okefenokee 3.jpg"/>
          <p:cNvPicPr/>
          <p:nvPr/>
        </p:nvPicPr>
        <p:blipFill>
          <a:blip r:embed="rId3"/>
          <a:stretch>
            <a:fillRect/>
          </a:stretch>
        </p:blipFill>
        <p:spPr>
          <a:xfrm>
            <a:off x="7294245" y="6095999"/>
            <a:ext cx="3452495" cy="2509838"/>
          </a:xfrm>
          <a:prstGeom prst="rect">
            <a:avLst/>
          </a:prstGeom>
          <a:ln w="12700">
            <a:solidFill>
              <a:schemeClr val="tx1"/>
            </a:solidFill>
          </a:ln>
        </p:spPr>
      </p:pic>
      <p:sp>
        <p:nvSpPr>
          <p:cNvPr id="2" name="Title 1"/>
          <p:cNvSpPr>
            <a:spLocks noGrp="1"/>
          </p:cNvSpPr>
          <p:nvPr>
            <p:ph type="title"/>
          </p:nvPr>
        </p:nvSpPr>
        <p:spPr/>
        <p:txBody>
          <a:bodyPr>
            <a:normAutofit/>
          </a:bodyPr>
          <a:lstStyle/>
          <a:p>
            <a:r>
              <a:rPr lang="en-US" dirty="0" smtClean="0"/>
              <a:t>Cohesive Strategy Focus Areas:</a:t>
            </a:r>
            <a:endParaRPr lang="en-US" dirty="0"/>
          </a:p>
        </p:txBody>
      </p:sp>
      <p:sp>
        <p:nvSpPr>
          <p:cNvPr id="3" name="Content Placeholder 2"/>
          <p:cNvSpPr>
            <a:spLocks noGrp="1"/>
          </p:cNvSpPr>
          <p:nvPr>
            <p:ph sz="half" idx="1"/>
          </p:nvPr>
        </p:nvSpPr>
        <p:spPr/>
        <p:txBody>
          <a:bodyPr>
            <a:normAutofit/>
          </a:bodyPr>
          <a:lstStyle/>
          <a:p>
            <a:endParaRPr lang="en-US" dirty="0" smtClean="0"/>
          </a:p>
          <a:p>
            <a:r>
              <a:rPr lang="en-US" dirty="0" smtClean="0"/>
              <a:t>Restore and maintain resilient landscapes</a:t>
            </a:r>
          </a:p>
          <a:p>
            <a:pPr>
              <a:buNone/>
            </a:pPr>
            <a:endParaRPr lang="en-US" dirty="0" smtClean="0"/>
          </a:p>
          <a:p>
            <a:r>
              <a:rPr lang="en-US" dirty="0" smtClean="0"/>
              <a:t>Fire adapted communities</a:t>
            </a:r>
          </a:p>
          <a:p>
            <a:pPr>
              <a:buNone/>
            </a:pPr>
            <a:endParaRPr lang="en-US" dirty="0" smtClean="0"/>
          </a:p>
          <a:p>
            <a:r>
              <a:rPr lang="en-US" dirty="0" smtClean="0"/>
              <a:t>Response to wildfire</a:t>
            </a:r>
          </a:p>
          <a:p>
            <a:pPr lvl="1">
              <a:buNone/>
            </a:pPr>
            <a:endParaRPr lang="en-US" dirty="0"/>
          </a:p>
        </p:txBody>
      </p:sp>
      <p:sp>
        <p:nvSpPr>
          <p:cNvPr id="4" name="Slide Number Placeholder 3"/>
          <p:cNvSpPr>
            <a:spLocks noGrp="1"/>
          </p:cNvSpPr>
          <p:nvPr>
            <p:ph type="sldNum" sz="quarter" idx="12"/>
          </p:nvPr>
        </p:nvSpPr>
        <p:spPr/>
        <p:txBody>
          <a:bodyPr/>
          <a:lstStyle/>
          <a:p>
            <a:fld id="{9BC326AB-3983-44AB-B00D-9496A9AB3AD6}" type="slidenum">
              <a:rPr lang="en-US" smtClean="0"/>
              <a:pPr/>
              <a:t>4</a:t>
            </a:fld>
            <a:endParaRPr lang="en-US"/>
          </a:p>
        </p:txBody>
      </p:sp>
      <p:pic>
        <p:nvPicPr>
          <p:cNvPr id="9" name="Picture 8" descr="Robert MacGregor.jpg"/>
          <p:cNvPicPr/>
          <p:nvPr/>
        </p:nvPicPr>
        <p:blipFill>
          <a:blip r:embed="rId4"/>
          <a:stretch>
            <a:fillRect/>
          </a:stretch>
        </p:blipFill>
        <p:spPr>
          <a:xfrm>
            <a:off x="5327650" y="4033837"/>
            <a:ext cx="3287395" cy="2438400"/>
          </a:xfrm>
          <a:prstGeom prst="rect">
            <a:avLst/>
          </a:prstGeom>
          <a:ln w="12700">
            <a:solidFill>
              <a:schemeClr val="tx1"/>
            </a:solidFill>
          </a:ln>
        </p:spPr>
      </p:pic>
      <p:pic>
        <p:nvPicPr>
          <p:cNvPr id="7" name="Picture 6" descr="Minnesota.jpg"/>
          <p:cNvPicPr/>
          <p:nvPr/>
        </p:nvPicPr>
        <p:blipFill>
          <a:blip r:embed="rId5" cstate="print"/>
          <a:stretch>
            <a:fillRect/>
          </a:stretch>
        </p:blipFill>
        <p:spPr>
          <a:xfrm>
            <a:off x="7308850" y="2143124"/>
            <a:ext cx="3437890" cy="2291715"/>
          </a:xfrm>
          <a:prstGeom prst="rect">
            <a:avLst/>
          </a:prstGeom>
          <a:ln w="12700">
            <a:solidFill>
              <a:schemeClr val="tx1"/>
            </a:solidFill>
          </a:ln>
        </p:spPr>
      </p:pic>
    </p:spTree>
    <p:extLst>
      <p:ext uri="{BB962C8B-B14F-4D97-AF65-F5344CB8AC3E}">
        <p14:creationId xmlns:p14="http://schemas.microsoft.com/office/powerpoint/2010/main" val="42497641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a:grpSpLocks/>
          </p:cNvGrpSpPr>
          <p:nvPr/>
        </p:nvGrpSpPr>
        <p:grpSpPr bwMode="auto">
          <a:xfrm>
            <a:off x="2030413" y="2081213"/>
            <a:ext cx="4870450" cy="5581650"/>
            <a:chOff x="1524000" y="1562100"/>
            <a:chExt cx="3657600" cy="4191000"/>
          </a:xfrm>
        </p:grpSpPr>
        <p:cxnSp>
          <p:nvCxnSpPr>
            <p:cNvPr id="16" name="Straight Arrow Connector 15"/>
            <p:cNvCxnSpPr/>
            <p:nvPr/>
          </p:nvCxnSpPr>
          <p:spPr>
            <a:xfrm rot="5400000" flipH="1" flipV="1">
              <a:off x="2285903" y="4153400"/>
              <a:ext cx="1219395" cy="761802"/>
            </a:xfrm>
            <a:prstGeom prst="straightConnector1">
              <a:avLst/>
            </a:prstGeom>
            <a:ln w="38100">
              <a:solidFill>
                <a:srgbClr val="0070C0"/>
              </a:solidFill>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2514699" y="3924603"/>
              <a:ext cx="2666901" cy="1219395"/>
            </a:xfrm>
            <a:prstGeom prst="straightConnector1">
              <a:avLst/>
            </a:prstGeom>
            <a:ln>
              <a:solidFill>
                <a:srgbClr val="0070C0"/>
              </a:solidFill>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276501" y="5180950"/>
              <a:ext cx="1828800" cy="1192"/>
            </a:xfrm>
            <a:prstGeom prst="straightConnector1">
              <a:avLst/>
            </a:prstGeom>
            <a:ln w="38100">
              <a:solidFill>
                <a:srgbClr val="0070C0"/>
              </a:solidFill>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Elbow Connector 18"/>
            <p:cNvCxnSpPr/>
            <p:nvPr/>
          </p:nvCxnSpPr>
          <p:spPr>
            <a:xfrm rot="5400000" flipH="1" flipV="1">
              <a:off x="723128" y="2972174"/>
              <a:ext cx="3277944" cy="457796"/>
            </a:xfrm>
            <a:prstGeom prst="bentConnector3">
              <a:avLst>
                <a:gd name="adj1" fmla="val 99855"/>
              </a:avLst>
            </a:prstGeom>
            <a:ln w="38100">
              <a:solidFill>
                <a:srgbClr val="0070C0"/>
              </a:solidFill>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1524000" y="4610100"/>
              <a:ext cx="1981200" cy="1143000"/>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dirty="0" smtClean="0"/>
                <a:t>Managers &amp; Stakeholders</a:t>
              </a:r>
              <a:endParaRPr lang="en-US" dirty="0"/>
            </a:p>
          </p:txBody>
        </p:sp>
      </p:grpSp>
      <p:grpSp>
        <p:nvGrpSpPr>
          <p:cNvPr id="39" name="Group 38"/>
          <p:cNvGrpSpPr>
            <a:grpSpLocks/>
          </p:cNvGrpSpPr>
          <p:nvPr/>
        </p:nvGrpSpPr>
        <p:grpSpPr bwMode="auto">
          <a:xfrm>
            <a:off x="5480050" y="1471613"/>
            <a:ext cx="4668838" cy="5429250"/>
            <a:chOff x="4114800" y="1104900"/>
            <a:chExt cx="3505200" cy="4076700"/>
          </a:xfrm>
        </p:grpSpPr>
        <p:cxnSp>
          <p:nvCxnSpPr>
            <p:cNvPr id="12" name="Straight Arrow Connector 11"/>
            <p:cNvCxnSpPr/>
            <p:nvPr/>
          </p:nvCxnSpPr>
          <p:spPr>
            <a:xfrm rot="10800000">
              <a:off x="4191078" y="1637731"/>
              <a:ext cx="1448085" cy="2384"/>
            </a:xfrm>
            <a:prstGeom prst="straightConnector1">
              <a:avLst/>
            </a:prstGeom>
            <a:ln>
              <a:solidFill>
                <a:schemeClr val="tx2">
                  <a:lumMod val="60000"/>
                  <a:lumOff val="40000"/>
                </a:schemeClr>
              </a:solidFill>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flipV="1">
              <a:off x="4114800" y="1637731"/>
              <a:ext cx="2514781" cy="1295723"/>
            </a:xfrm>
            <a:prstGeom prst="straightConnector1">
              <a:avLst/>
            </a:prstGeom>
            <a:ln>
              <a:solidFill>
                <a:schemeClr val="tx2">
                  <a:lumMod val="60000"/>
                  <a:lumOff val="40000"/>
                </a:schemeClr>
              </a:solidFill>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5638469" y="1942344"/>
              <a:ext cx="1295723" cy="686499"/>
            </a:xfrm>
            <a:prstGeom prst="straightConnector1">
              <a:avLst/>
            </a:prstGeom>
            <a:ln w="38100">
              <a:solidFill>
                <a:schemeClr val="tx2">
                  <a:lumMod val="60000"/>
                  <a:lumOff val="40000"/>
                </a:schemeClr>
              </a:solidFill>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Elbow Connector 28"/>
            <p:cNvCxnSpPr/>
            <p:nvPr/>
          </p:nvCxnSpPr>
          <p:spPr>
            <a:xfrm rot="5400000">
              <a:off x="5277203" y="3447833"/>
              <a:ext cx="3162423" cy="305111"/>
            </a:xfrm>
            <a:prstGeom prst="bentConnector2">
              <a:avLst/>
            </a:prstGeom>
            <a:ln w="38100">
              <a:solidFill>
                <a:schemeClr val="tx2">
                  <a:lumMod val="60000"/>
                  <a:lumOff val="40000"/>
                </a:schemeClr>
              </a:solidFill>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5638800" y="1104900"/>
              <a:ext cx="1981200" cy="1143000"/>
            </a:xfrm>
            <a:prstGeom prst="ellipse">
              <a:avLst/>
            </a:prstGeom>
          </p:spPr>
          <p:style>
            <a:lnRef idx="0">
              <a:schemeClr val="accent6"/>
            </a:lnRef>
            <a:fillRef idx="1001">
              <a:schemeClr val="dk2"/>
            </a:fillRef>
            <a:effectRef idx="3">
              <a:schemeClr val="accent6"/>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dirty="0" smtClean="0"/>
                <a:t>Analysts &amp; Scientists</a:t>
              </a:r>
              <a:endParaRPr lang="en-US" dirty="0"/>
            </a:p>
          </p:txBody>
        </p:sp>
      </p:grpSp>
      <p:grpSp>
        <p:nvGrpSpPr>
          <p:cNvPr id="37" name="Group 36"/>
          <p:cNvGrpSpPr>
            <a:grpSpLocks/>
          </p:cNvGrpSpPr>
          <p:nvPr/>
        </p:nvGrpSpPr>
        <p:grpSpPr bwMode="auto">
          <a:xfrm>
            <a:off x="811213" y="508000"/>
            <a:ext cx="8120062" cy="7053263"/>
            <a:chOff x="609600" y="381000"/>
            <a:chExt cx="6096000" cy="5295900"/>
          </a:xfrm>
        </p:grpSpPr>
        <p:sp>
          <p:nvSpPr>
            <p:cNvPr id="4" name="Down Arrow 3"/>
            <p:cNvSpPr/>
            <p:nvPr/>
          </p:nvSpPr>
          <p:spPr>
            <a:xfrm>
              <a:off x="5715224" y="4000997"/>
              <a:ext cx="305098" cy="609094"/>
            </a:xfrm>
            <a:prstGeom prst="downArrow">
              <a:avLst/>
            </a:prstGeom>
          </p:spPr>
          <p:style>
            <a:lnRef idx="1">
              <a:schemeClr val="dk1"/>
            </a:lnRef>
            <a:fillRef idx="2">
              <a:schemeClr val="dk1"/>
            </a:fillRef>
            <a:effectRef idx="1">
              <a:schemeClr val="dk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en-US"/>
            </a:p>
          </p:txBody>
        </p:sp>
        <p:sp>
          <p:nvSpPr>
            <p:cNvPr id="5" name="Down Arrow 4"/>
            <p:cNvSpPr/>
            <p:nvPr/>
          </p:nvSpPr>
          <p:spPr>
            <a:xfrm rot="16200000">
              <a:off x="4495405" y="2857363"/>
              <a:ext cx="305143" cy="761554"/>
            </a:xfrm>
            <a:prstGeom prst="downArrow">
              <a:avLst/>
            </a:prstGeom>
          </p:spPr>
          <p:style>
            <a:lnRef idx="1">
              <a:schemeClr val="dk1"/>
            </a:lnRef>
            <a:fillRef idx="2">
              <a:schemeClr val="dk1"/>
            </a:fillRef>
            <a:effectRef idx="1">
              <a:schemeClr val="dk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en-US"/>
            </a:p>
          </p:txBody>
        </p:sp>
        <p:sp>
          <p:nvSpPr>
            <p:cNvPr id="6" name="Down Arrow 5"/>
            <p:cNvSpPr/>
            <p:nvPr/>
          </p:nvSpPr>
          <p:spPr>
            <a:xfrm rot="5400000" flipH="1">
              <a:off x="4495405" y="3238792"/>
              <a:ext cx="305143" cy="761554"/>
            </a:xfrm>
            <a:prstGeom prst="downArrow">
              <a:avLst/>
            </a:prstGeom>
          </p:spPr>
          <p:style>
            <a:lnRef idx="1">
              <a:schemeClr val="dk1"/>
            </a:lnRef>
            <a:fillRef idx="2">
              <a:schemeClr val="dk1"/>
            </a:fillRef>
            <a:effectRef idx="1">
              <a:schemeClr val="dk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en-US"/>
            </a:p>
          </p:txBody>
        </p:sp>
        <p:sp>
          <p:nvSpPr>
            <p:cNvPr id="7" name="Rounded Rectangle 6"/>
            <p:cNvSpPr/>
            <p:nvPr/>
          </p:nvSpPr>
          <p:spPr>
            <a:xfrm>
              <a:off x="5105400" y="2933700"/>
              <a:ext cx="1600200" cy="990600"/>
            </a:xfrm>
            <a:prstGeom prst="roundRec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dirty="0" smtClean="0"/>
                <a:t>Model Effects</a:t>
              </a:r>
            </a:p>
          </p:txBody>
        </p:sp>
        <p:sp>
          <p:nvSpPr>
            <p:cNvPr id="8" name="Rounded Rectangle 7"/>
            <p:cNvSpPr/>
            <p:nvPr/>
          </p:nvSpPr>
          <p:spPr>
            <a:xfrm>
              <a:off x="2590800" y="1181100"/>
              <a:ext cx="1600200" cy="990600"/>
            </a:xfrm>
            <a:prstGeom prst="roundRec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dirty="0" smtClean="0"/>
                <a:t>Specify Objectives</a:t>
              </a:r>
              <a:endParaRPr lang="en-US" dirty="0"/>
            </a:p>
          </p:txBody>
        </p:sp>
        <p:sp>
          <p:nvSpPr>
            <p:cNvPr id="9" name="Rounded Rectangle 8"/>
            <p:cNvSpPr/>
            <p:nvPr/>
          </p:nvSpPr>
          <p:spPr>
            <a:xfrm>
              <a:off x="2590800" y="2933700"/>
              <a:ext cx="1600200" cy="990600"/>
            </a:xfrm>
            <a:prstGeom prst="roundRec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dirty="0" smtClean="0"/>
                <a:t>Design Alternatives</a:t>
              </a:r>
              <a:endParaRPr lang="en-US" dirty="0"/>
            </a:p>
          </p:txBody>
        </p:sp>
        <p:sp>
          <p:nvSpPr>
            <p:cNvPr id="10" name="Rounded Rectangle 9"/>
            <p:cNvSpPr/>
            <p:nvPr/>
          </p:nvSpPr>
          <p:spPr>
            <a:xfrm>
              <a:off x="5105400" y="4686300"/>
              <a:ext cx="1600200" cy="990600"/>
            </a:xfrm>
            <a:prstGeom prst="roundRec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3">
              <a:schemeClr val="accent5"/>
            </a:fillRef>
            <a:effectRef idx="2">
              <a:schemeClr val="accent5"/>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dirty="0" smtClean="0"/>
                <a:t>Synthesize Results</a:t>
              </a:r>
              <a:endParaRPr lang="en-US" dirty="0"/>
            </a:p>
          </p:txBody>
        </p:sp>
        <p:sp>
          <p:nvSpPr>
            <p:cNvPr id="11" name="Down Arrow 10"/>
            <p:cNvSpPr/>
            <p:nvPr/>
          </p:nvSpPr>
          <p:spPr>
            <a:xfrm>
              <a:off x="3200549" y="2247617"/>
              <a:ext cx="305098" cy="610286"/>
            </a:xfrm>
            <a:prstGeom prst="downArrow">
              <a:avLst/>
            </a:prstGeom>
          </p:spPr>
          <p:style>
            <a:lnRef idx="1">
              <a:schemeClr val="dk1"/>
            </a:lnRef>
            <a:fillRef idx="2">
              <a:schemeClr val="dk1"/>
            </a:fillRef>
            <a:effectRef idx="1">
              <a:schemeClr val="dk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en-US"/>
            </a:p>
          </p:txBody>
        </p:sp>
        <p:sp>
          <p:nvSpPr>
            <p:cNvPr id="9251" name="TextBox 21"/>
            <p:cNvSpPr txBox="1">
              <a:spLocks noChangeArrowheads="1"/>
            </p:cNvSpPr>
            <p:nvPr/>
          </p:nvSpPr>
          <p:spPr bwMode="auto">
            <a:xfrm>
              <a:off x="609600" y="381000"/>
              <a:ext cx="4390826" cy="34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defTabSz="1216025" eaLnBrk="0" fontAlgn="base" hangingPunct="0">
                <a:spcBef>
                  <a:spcPct val="0"/>
                </a:spcBef>
                <a:spcAft>
                  <a:spcPct val="0"/>
                </a:spcAft>
                <a:defRPr sz="2400">
                  <a:solidFill>
                    <a:schemeClr val="tx1"/>
                  </a:solidFill>
                  <a:latin typeface="Arial" charset="0"/>
                  <a:cs typeface="Arial" charset="0"/>
                </a:defRPr>
              </a:lvl6pPr>
              <a:lvl7pPr marL="2971800" indent="-228600" defTabSz="1216025" eaLnBrk="0" fontAlgn="base" hangingPunct="0">
                <a:spcBef>
                  <a:spcPct val="0"/>
                </a:spcBef>
                <a:spcAft>
                  <a:spcPct val="0"/>
                </a:spcAft>
                <a:defRPr sz="2400">
                  <a:solidFill>
                    <a:schemeClr val="tx1"/>
                  </a:solidFill>
                  <a:latin typeface="Arial" charset="0"/>
                  <a:cs typeface="Arial" charset="0"/>
                </a:defRPr>
              </a:lvl7pPr>
              <a:lvl8pPr marL="3429000" indent="-228600" defTabSz="1216025" eaLnBrk="0" fontAlgn="base" hangingPunct="0">
                <a:spcBef>
                  <a:spcPct val="0"/>
                </a:spcBef>
                <a:spcAft>
                  <a:spcPct val="0"/>
                </a:spcAft>
                <a:defRPr sz="2400">
                  <a:solidFill>
                    <a:schemeClr val="tx1"/>
                  </a:solidFill>
                  <a:latin typeface="Arial" charset="0"/>
                  <a:cs typeface="Arial" charset="0"/>
                </a:defRPr>
              </a:lvl8pPr>
              <a:lvl9pPr marL="3886200" indent="-228600" defTabSz="1216025"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dirty="0" smtClean="0"/>
                <a:t>Comparative Risk Assessment  </a:t>
              </a:r>
              <a:r>
                <a:rPr lang="en-US" dirty="0"/>
                <a:t>Process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Date Placeholder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defTabSz="1216025" eaLnBrk="0" fontAlgn="base" hangingPunct="0">
              <a:spcBef>
                <a:spcPct val="0"/>
              </a:spcBef>
              <a:spcAft>
                <a:spcPct val="0"/>
              </a:spcAft>
              <a:defRPr sz="2400">
                <a:solidFill>
                  <a:schemeClr val="tx1"/>
                </a:solidFill>
                <a:latin typeface="Arial" charset="0"/>
                <a:cs typeface="Arial" charset="0"/>
              </a:defRPr>
            </a:lvl6pPr>
            <a:lvl7pPr marL="2971800" indent="-228600" defTabSz="1216025" eaLnBrk="0" fontAlgn="base" hangingPunct="0">
              <a:spcBef>
                <a:spcPct val="0"/>
              </a:spcBef>
              <a:spcAft>
                <a:spcPct val="0"/>
              </a:spcAft>
              <a:defRPr sz="2400">
                <a:solidFill>
                  <a:schemeClr val="tx1"/>
                </a:solidFill>
                <a:latin typeface="Arial" charset="0"/>
                <a:cs typeface="Arial" charset="0"/>
              </a:defRPr>
            </a:lvl7pPr>
            <a:lvl8pPr marL="3429000" indent="-228600" defTabSz="1216025" eaLnBrk="0" fontAlgn="base" hangingPunct="0">
              <a:spcBef>
                <a:spcPct val="0"/>
              </a:spcBef>
              <a:spcAft>
                <a:spcPct val="0"/>
              </a:spcAft>
              <a:defRPr sz="2400">
                <a:solidFill>
                  <a:schemeClr val="tx1"/>
                </a:solidFill>
                <a:latin typeface="Arial" charset="0"/>
                <a:cs typeface="Arial" charset="0"/>
              </a:defRPr>
            </a:lvl8pPr>
            <a:lvl9pPr marL="3886200" indent="-228600" defTabSz="1216025" eaLnBrk="0" fontAlgn="base" hangingPunct="0">
              <a:spcBef>
                <a:spcPct val="0"/>
              </a:spcBef>
              <a:spcAft>
                <a:spcPct val="0"/>
              </a:spcAft>
              <a:defRPr sz="2400">
                <a:solidFill>
                  <a:schemeClr val="tx1"/>
                </a:solidFill>
                <a:latin typeface="Arial" charset="0"/>
                <a:cs typeface="Arial" charset="0"/>
              </a:defRPr>
            </a:lvl9pPr>
          </a:lstStyle>
          <a:p>
            <a:pPr eaLnBrk="1" hangingPunct="1"/>
            <a:fld id="{2F564E3D-8FC5-4000-A8BB-79298F460CF3}" type="datetime1">
              <a:rPr lang="en-US" sz="1600" smtClean="0">
                <a:solidFill>
                  <a:srgbClr val="FFFFFF"/>
                </a:solidFill>
              </a:rPr>
              <a:pPr eaLnBrk="1" hangingPunct="1"/>
              <a:t>9/10/2012</a:t>
            </a:fld>
            <a:endParaRPr lang="en-US" sz="1600" smtClean="0">
              <a:solidFill>
                <a:srgbClr val="FFFFFF"/>
              </a:solidFill>
            </a:endParaRPr>
          </a:p>
        </p:txBody>
      </p:sp>
      <p:sp>
        <p:nvSpPr>
          <p:cNvPr id="12291"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defTabSz="1216025" eaLnBrk="0" fontAlgn="base" hangingPunct="0">
              <a:spcBef>
                <a:spcPct val="0"/>
              </a:spcBef>
              <a:spcAft>
                <a:spcPct val="0"/>
              </a:spcAft>
              <a:defRPr sz="2400">
                <a:solidFill>
                  <a:schemeClr val="tx1"/>
                </a:solidFill>
                <a:latin typeface="Arial" charset="0"/>
                <a:cs typeface="Arial" charset="0"/>
              </a:defRPr>
            </a:lvl6pPr>
            <a:lvl7pPr marL="2971800" indent="-228600" defTabSz="1216025" eaLnBrk="0" fontAlgn="base" hangingPunct="0">
              <a:spcBef>
                <a:spcPct val="0"/>
              </a:spcBef>
              <a:spcAft>
                <a:spcPct val="0"/>
              </a:spcAft>
              <a:defRPr sz="2400">
                <a:solidFill>
                  <a:schemeClr val="tx1"/>
                </a:solidFill>
                <a:latin typeface="Arial" charset="0"/>
                <a:cs typeface="Arial" charset="0"/>
              </a:defRPr>
            </a:lvl7pPr>
            <a:lvl8pPr marL="3429000" indent="-228600" defTabSz="1216025" eaLnBrk="0" fontAlgn="base" hangingPunct="0">
              <a:spcBef>
                <a:spcPct val="0"/>
              </a:spcBef>
              <a:spcAft>
                <a:spcPct val="0"/>
              </a:spcAft>
              <a:defRPr sz="2400">
                <a:solidFill>
                  <a:schemeClr val="tx1"/>
                </a:solidFill>
                <a:latin typeface="Arial" charset="0"/>
                <a:cs typeface="Arial" charset="0"/>
              </a:defRPr>
            </a:lvl8pPr>
            <a:lvl9pPr marL="3886200" indent="-228600" defTabSz="1216025" eaLnBrk="0" fontAlgn="base" hangingPunct="0">
              <a:spcBef>
                <a:spcPct val="0"/>
              </a:spcBef>
              <a:spcAft>
                <a:spcPct val="0"/>
              </a:spcAft>
              <a:defRPr sz="2400">
                <a:solidFill>
                  <a:schemeClr val="tx1"/>
                </a:solidFill>
                <a:latin typeface="Arial" charset="0"/>
                <a:cs typeface="Arial" charset="0"/>
              </a:defRPr>
            </a:lvl9pPr>
          </a:lstStyle>
          <a:p>
            <a:pPr eaLnBrk="1" hangingPunct="1"/>
            <a:fld id="{828F9CE4-5C42-4EA1-850F-85A3FE54CC1C}" type="slidenum">
              <a:rPr lang="en-US" sz="1900" smtClean="0">
                <a:solidFill>
                  <a:srgbClr val="FFFFFF"/>
                </a:solidFill>
              </a:rPr>
              <a:pPr eaLnBrk="1" hangingPunct="1"/>
              <a:t>6</a:t>
            </a:fld>
            <a:endParaRPr lang="en-US" sz="1900" smtClean="0">
              <a:solidFill>
                <a:srgbClr val="FFFFFF"/>
              </a:solidFill>
            </a:endParaRPr>
          </a:p>
        </p:txBody>
      </p:sp>
      <p:sp>
        <p:nvSpPr>
          <p:cNvPr id="4" name="Rectangle 3"/>
          <p:cNvSpPr/>
          <p:nvPr/>
        </p:nvSpPr>
        <p:spPr>
          <a:xfrm>
            <a:off x="298450" y="833438"/>
            <a:ext cx="10972800" cy="6062662"/>
          </a:xfrm>
          <a:prstGeom prst="rect">
            <a:avLst/>
          </a:prstGeom>
        </p:spPr>
        <p:txBody>
          <a:bodyPr lIns="91414" tIns="45707" rIns="91414" bIns="45707">
            <a:spAutoFit/>
          </a:bodyPr>
          <a:lstStyle/>
          <a:p>
            <a:pPr defTabSz="1217265">
              <a:defRPr/>
            </a:pPr>
            <a:r>
              <a:rPr lang="en-US" b="1" dirty="0">
                <a:solidFill>
                  <a:srgbClr val="0070C0"/>
                </a:solidFill>
              </a:rPr>
              <a:t>1. Objective:  </a:t>
            </a:r>
            <a:r>
              <a:rPr lang="en-US" dirty="0"/>
              <a:t>Build and maintain landscape resiliency. </a:t>
            </a:r>
            <a:br>
              <a:rPr lang="en-US" dirty="0"/>
            </a:br>
            <a:endParaRPr lang="en-US" dirty="0"/>
          </a:p>
          <a:p>
            <a:pPr marL="607839" lvl="1" indent="-150770" defTabSz="1217265">
              <a:defRPr/>
            </a:pPr>
            <a:r>
              <a:rPr lang="en-US" b="1" dirty="0">
                <a:solidFill>
                  <a:srgbClr val="00B050"/>
                </a:solidFill>
              </a:rPr>
              <a:t>1.1  Contributing Objective: </a:t>
            </a:r>
            <a:r>
              <a:rPr lang="en-US" dirty="0"/>
              <a:t>Restore and maintain desired species, vegetative structure and composition, or fuel conditions.</a:t>
            </a:r>
            <a:br>
              <a:rPr lang="en-US" dirty="0"/>
            </a:br>
            <a:endParaRPr lang="en-US" sz="2000" dirty="0"/>
          </a:p>
          <a:p>
            <a:pPr marL="1217265" lvl="2" indent="-303127" defTabSz="1217265">
              <a:defRPr/>
            </a:pPr>
            <a:r>
              <a:rPr lang="en-US" b="1" dirty="0">
                <a:solidFill>
                  <a:srgbClr val="FFC000"/>
                </a:solidFill>
              </a:rPr>
              <a:t>1.1.1 Action:</a:t>
            </a:r>
            <a:r>
              <a:rPr lang="en-US" b="1" dirty="0">
                <a:solidFill>
                  <a:schemeClr val="accent6">
                    <a:lumMod val="75000"/>
                  </a:schemeClr>
                </a:solidFill>
              </a:rPr>
              <a:t> </a:t>
            </a:r>
            <a:r>
              <a:rPr lang="en-US" dirty="0"/>
              <a:t>Utilize naturally ignited wildfires (wildfire for beneficial effects).</a:t>
            </a:r>
            <a:br>
              <a:rPr lang="en-US" dirty="0"/>
            </a:br>
            <a:endParaRPr lang="en-US" sz="2000" dirty="0"/>
          </a:p>
          <a:p>
            <a:pPr marL="1217265" lvl="2" indent="-303127" defTabSz="1217265">
              <a:defRPr/>
            </a:pPr>
            <a:r>
              <a:rPr lang="en-US" b="1" dirty="0">
                <a:solidFill>
                  <a:srgbClr val="FFC000"/>
                </a:solidFill>
              </a:rPr>
              <a:t>1.1.2 Action: </a:t>
            </a:r>
            <a:r>
              <a:rPr lang="en-US" dirty="0"/>
              <a:t>Use prescribed fire over large contiguous landscapes.</a:t>
            </a:r>
            <a:br>
              <a:rPr lang="en-US" dirty="0"/>
            </a:br>
            <a:endParaRPr lang="en-US" sz="2000" dirty="0"/>
          </a:p>
          <a:p>
            <a:pPr marL="607839" lvl="1" indent="-150770" defTabSz="1217265">
              <a:defRPr/>
            </a:pPr>
            <a:r>
              <a:rPr lang="en-US" b="1" dirty="0">
                <a:solidFill>
                  <a:srgbClr val="00B050"/>
                </a:solidFill>
              </a:rPr>
              <a:t>1.2  Contributing Objective: </a:t>
            </a:r>
            <a:r>
              <a:rPr lang="en-US" dirty="0"/>
              <a:t>Reduce wildland fuels in areas that will facilitate tactical defense of human communities or ecological values and services from wildfire (create tactical fuel breaks).</a:t>
            </a:r>
            <a:br>
              <a:rPr lang="en-US" dirty="0"/>
            </a:br>
            <a:endParaRPr lang="en-US" sz="2000" dirty="0"/>
          </a:p>
          <a:p>
            <a:pPr marL="1217265" lvl="2" indent="-303127" defTabSz="1217265">
              <a:defRPr/>
            </a:pPr>
            <a:r>
              <a:rPr lang="en-US" b="1" dirty="0">
                <a:solidFill>
                  <a:srgbClr val="FFC000"/>
                </a:solidFill>
              </a:rPr>
              <a:t>1.2.1 Action: </a:t>
            </a:r>
            <a:r>
              <a:rPr lang="en-US" dirty="0"/>
              <a:t>Primarily rely on mechanical treatments. </a:t>
            </a:r>
            <a:br>
              <a:rPr lang="en-US" dirty="0"/>
            </a:br>
            <a:endParaRPr lang="en-US" sz="2000" dirty="0"/>
          </a:p>
          <a:p>
            <a:pPr marL="1217265" lvl="2" indent="-303127" defTabSz="1217265">
              <a:defRPr/>
            </a:pPr>
            <a:r>
              <a:rPr lang="en-US" b="1" dirty="0">
                <a:solidFill>
                  <a:srgbClr val="FFC000"/>
                </a:solidFill>
              </a:rPr>
              <a:t>1.2.2 Action:</a:t>
            </a:r>
            <a:r>
              <a:rPr lang="en-US" b="1" dirty="0">
                <a:solidFill>
                  <a:schemeClr val="accent6">
                    <a:lumMod val="75000"/>
                  </a:schemeClr>
                </a:solidFill>
              </a:rPr>
              <a:t> </a:t>
            </a:r>
            <a:r>
              <a:rPr lang="en-US" dirty="0"/>
              <a:t>Use prescribed fire in limited circumstances.</a:t>
            </a:r>
            <a:endParaRPr lang="en-US" sz="20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4400" dirty="0" smtClean="0"/>
              <a:t>Fundamental Components of Fire</a:t>
            </a:r>
            <a:endParaRPr lang="en-US" sz="4400" dirty="0"/>
          </a:p>
        </p:txBody>
      </p:sp>
      <p:sp>
        <p:nvSpPr>
          <p:cNvPr id="2" name="Date Placeholder 1"/>
          <p:cNvSpPr>
            <a:spLocks noGrp="1"/>
          </p:cNvSpPr>
          <p:nvPr>
            <p:ph type="dt" sz="half" idx="10"/>
          </p:nvPr>
        </p:nvSpPr>
        <p:spPr/>
        <p:txBody>
          <a:bodyPr/>
          <a:lstStyle/>
          <a:p>
            <a:pPr>
              <a:defRPr/>
            </a:pPr>
            <a:r>
              <a:rPr lang="en-US" smtClean="0"/>
              <a:t>March 20, 2012</a:t>
            </a:r>
            <a:endParaRPr lang="en-US" dirty="0"/>
          </a:p>
        </p:txBody>
      </p:sp>
      <p:sp>
        <p:nvSpPr>
          <p:cNvPr id="3" name="Slide Number Placeholder 2"/>
          <p:cNvSpPr>
            <a:spLocks noGrp="1"/>
          </p:cNvSpPr>
          <p:nvPr>
            <p:ph type="sldNum" sz="quarter" idx="12"/>
          </p:nvPr>
        </p:nvSpPr>
        <p:spPr/>
        <p:txBody>
          <a:bodyPr/>
          <a:lstStyle/>
          <a:p>
            <a:pPr>
              <a:defRPr/>
            </a:pPr>
            <a:fld id="{5F785657-A4A4-44EB-AA6F-C6AA9D4E3D5A}" type="slidenum">
              <a:rPr lang="en-US" smtClean="0"/>
              <a:pPr>
                <a:defRPr/>
              </a:pPr>
              <a:t>7</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050" y="1595437"/>
            <a:ext cx="7962900" cy="6943649"/>
          </a:xfrm>
          <a:prstGeom prst="rect">
            <a:avLst/>
          </a:prstGeom>
        </p:spPr>
      </p:pic>
    </p:spTree>
    <p:extLst>
      <p:ext uri="{BB962C8B-B14F-4D97-AF65-F5344CB8AC3E}">
        <p14:creationId xmlns:p14="http://schemas.microsoft.com/office/powerpoint/2010/main" val="18046015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5"/>
          <p:cNvSpPr txBox="1">
            <a:spLocks/>
          </p:cNvSpPr>
          <p:nvPr/>
        </p:nvSpPr>
        <p:spPr>
          <a:xfrm>
            <a:off x="1162954" y="746406"/>
            <a:ext cx="9988718" cy="761206"/>
          </a:xfrm>
          <a:prstGeom prst="rect">
            <a:avLst/>
          </a:prstGeom>
        </p:spPr>
        <p:txBody>
          <a:bodyPr lIns="121702" tIns="60852" rIns="121702" bIns="60852">
            <a:normAutofit/>
          </a:bodyPr>
          <a:lstStyle/>
          <a:p>
            <a:pPr algn="ctr">
              <a:defRPr/>
            </a:pPr>
            <a:r>
              <a:rPr lang="en-US" sz="32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Conceptual </a:t>
            </a:r>
            <a:r>
              <a:rPr lang="en-US" sz="3200" dirty="0">
                <a:solidFill>
                  <a:schemeClr val="tx2">
                    <a:satMod val="130000"/>
                  </a:schemeClr>
                </a:solidFill>
                <a:effectLst>
                  <a:outerShdw blurRad="50000" dist="30000" dir="5400000" algn="tl" rotWithShape="0">
                    <a:srgbClr val="000000">
                      <a:alpha val="30000"/>
                    </a:srgbClr>
                  </a:outerShdw>
                </a:effectLst>
                <a:latin typeface="+mj-lt"/>
                <a:ea typeface="+mj-ea"/>
                <a:cs typeface="+mj-cs"/>
              </a:rPr>
              <a:t>Model of Wildfire</a:t>
            </a:r>
          </a:p>
        </p:txBody>
      </p:sp>
      <p:sp>
        <p:nvSpPr>
          <p:cNvPr id="5" name="Oval 4"/>
          <p:cNvSpPr/>
          <p:nvPr/>
        </p:nvSpPr>
        <p:spPr>
          <a:xfrm>
            <a:off x="8339437" y="4518611"/>
            <a:ext cx="2537354" cy="1116436"/>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21702" tIns="60852" rIns="121702" bIns="60852" anchor="ctr"/>
          <a:lstStyle/>
          <a:p>
            <a:pPr algn="ctr">
              <a:defRPr/>
            </a:pPr>
            <a:r>
              <a:rPr lang="en-US" sz="2100" dirty="0">
                <a:solidFill>
                  <a:schemeClr val="tx1"/>
                </a:solidFill>
              </a:rPr>
              <a:t>Topography</a:t>
            </a:r>
          </a:p>
        </p:txBody>
      </p:sp>
      <p:sp>
        <p:nvSpPr>
          <p:cNvPr id="8" name="Oval 7"/>
          <p:cNvSpPr/>
          <p:nvPr/>
        </p:nvSpPr>
        <p:spPr>
          <a:xfrm>
            <a:off x="4787141" y="4417117"/>
            <a:ext cx="2740343" cy="1420918"/>
          </a:xfrm>
          <a:prstGeom prst="ellipse">
            <a:avLst/>
          </a:prstGeom>
          <a:solidFill>
            <a:schemeClr val="accent3">
              <a:lumMod val="40000"/>
              <a:lumOff val="60000"/>
            </a:schemeClr>
          </a:solidFill>
          <a:ln w="25400">
            <a:solidFill>
              <a:schemeClr val="accent3"/>
            </a:solidFill>
          </a:ln>
        </p:spPr>
        <p:style>
          <a:lnRef idx="1">
            <a:schemeClr val="accent2"/>
          </a:lnRef>
          <a:fillRef idx="2">
            <a:schemeClr val="accent2"/>
          </a:fillRef>
          <a:effectRef idx="1">
            <a:schemeClr val="accent2"/>
          </a:effectRef>
          <a:fontRef idx="minor">
            <a:schemeClr val="dk1"/>
          </a:fontRef>
        </p:style>
        <p:txBody>
          <a:bodyPr lIns="121702" tIns="60852" rIns="121702" bIns="60852" anchor="ctr"/>
          <a:lstStyle/>
          <a:p>
            <a:pPr algn="ctr">
              <a:defRPr/>
            </a:pPr>
            <a:r>
              <a:rPr lang="en-US" sz="2100" dirty="0">
                <a:solidFill>
                  <a:schemeClr val="tx1"/>
                </a:solidFill>
              </a:rPr>
              <a:t>Fire Extent</a:t>
            </a:r>
            <a:br>
              <a:rPr lang="en-US" sz="2100" dirty="0">
                <a:solidFill>
                  <a:schemeClr val="tx1"/>
                </a:solidFill>
              </a:rPr>
            </a:br>
            <a:r>
              <a:rPr lang="en-US" sz="2100" dirty="0">
                <a:solidFill>
                  <a:schemeClr val="tx1"/>
                </a:solidFill>
              </a:rPr>
              <a:t>&amp; Intensity</a:t>
            </a:r>
          </a:p>
        </p:txBody>
      </p:sp>
      <p:sp>
        <p:nvSpPr>
          <p:cNvPr id="9" name="Oval 8"/>
          <p:cNvSpPr/>
          <p:nvPr/>
        </p:nvSpPr>
        <p:spPr>
          <a:xfrm>
            <a:off x="8643920" y="2996198"/>
            <a:ext cx="2334366" cy="1014942"/>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21702" tIns="60852" rIns="121702" bIns="60852" anchor="ctr"/>
          <a:lstStyle/>
          <a:p>
            <a:pPr algn="ctr">
              <a:defRPr/>
            </a:pPr>
            <a:r>
              <a:rPr lang="en-US" sz="2100" dirty="0">
                <a:solidFill>
                  <a:schemeClr val="tx1"/>
                </a:solidFill>
              </a:rPr>
              <a:t>Weather</a:t>
            </a:r>
          </a:p>
        </p:txBody>
      </p:sp>
      <p:sp>
        <p:nvSpPr>
          <p:cNvPr id="10" name="Oval 9"/>
          <p:cNvSpPr/>
          <p:nvPr/>
        </p:nvSpPr>
        <p:spPr>
          <a:xfrm>
            <a:off x="1539328" y="3402175"/>
            <a:ext cx="2232872" cy="106568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21702" tIns="60852" rIns="121702" bIns="60852" anchor="ctr"/>
          <a:lstStyle/>
          <a:p>
            <a:pPr algn="ctr">
              <a:defRPr/>
            </a:pPr>
            <a:r>
              <a:rPr lang="en-US" sz="2100" dirty="0">
                <a:solidFill>
                  <a:schemeClr val="tx1"/>
                </a:solidFill>
              </a:rPr>
              <a:t>Fuels</a:t>
            </a:r>
          </a:p>
        </p:txBody>
      </p:sp>
      <p:sp>
        <p:nvSpPr>
          <p:cNvPr id="11" name="Oval 10"/>
          <p:cNvSpPr/>
          <p:nvPr/>
        </p:nvSpPr>
        <p:spPr>
          <a:xfrm>
            <a:off x="4888636" y="2996198"/>
            <a:ext cx="2435860" cy="913448"/>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21702" tIns="60852" rIns="121702" bIns="60852" anchor="ctr"/>
          <a:lstStyle/>
          <a:p>
            <a:pPr algn="ctr">
              <a:defRPr/>
            </a:pPr>
            <a:r>
              <a:rPr lang="en-US" sz="2100" dirty="0">
                <a:solidFill>
                  <a:schemeClr val="tx1"/>
                </a:solidFill>
              </a:rPr>
              <a:t>Ignition</a:t>
            </a:r>
          </a:p>
        </p:txBody>
      </p:sp>
      <p:cxnSp>
        <p:nvCxnSpPr>
          <p:cNvPr id="13" name="Straight Arrow Connector 12"/>
          <p:cNvCxnSpPr>
            <a:stCxn id="11" idx="4"/>
          </p:cNvCxnSpPr>
          <p:nvPr/>
        </p:nvCxnSpPr>
        <p:spPr>
          <a:xfrm rot="5400000">
            <a:off x="5852832" y="4163389"/>
            <a:ext cx="507471" cy="4229"/>
          </a:xfrm>
          <a:prstGeom prst="straightConnector1">
            <a:avLst/>
          </a:prstGeom>
          <a:ln>
            <a:solidFill>
              <a:schemeClr val="tx2"/>
            </a:solidFill>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a:stCxn id="10" idx="6"/>
            <a:endCxn id="8" idx="1"/>
          </p:cNvCxnSpPr>
          <p:nvPr/>
        </p:nvCxnSpPr>
        <p:spPr>
          <a:xfrm>
            <a:off x="3772200" y="3935020"/>
            <a:ext cx="1416255" cy="690186"/>
          </a:xfrm>
          <a:prstGeom prst="straightConnector1">
            <a:avLst/>
          </a:prstGeom>
          <a:ln>
            <a:solidFill>
              <a:schemeClr val="tx2"/>
            </a:solidFill>
            <a:tailEnd type="arrow"/>
          </a:ln>
        </p:spPr>
        <p:style>
          <a:lnRef idx="2">
            <a:schemeClr val="dk1"/>
          </a:lnRef>
          <a:fillRef idx="0">
            <a:schemeClr val="dk1"/>
          </a:fillRef>
          <a:effectRef idx="1">
            <a:schemeClr val="dk1"/>
          </a:effectRef>
          <a:fontRef idx="minor">
            <a:schemeClr val="tx1"/>
          </a:fontRef>
        </p:style>
      </p:cxnSp>
      <p:cxnSp>
        <p:nvCxnSpPr>
          <p:cNvPr id="17" name="Straight Arrow Connector 16"/>
          <p:cNvCxnSpPr>
            <a:stCxn id="9" idx="3"/>
            <a:endCxn id="8" idx="7"/>
          </p:cNvCxnSpPr>
          <p:nvPr/>
        </p:nvCxnSpPr>
        <p:spPr>
          <a:xfrm flipH="1">
            <a:off x="7126170" y="3862505"/>
            <a:ext cx="1859610" cy="762701"/>
          </a:xfrm>
          <a:prstGeom prst="straightConnector1">
            <a:avLst/>
          </a:prstGeom>
          <a:ln>
            <a:solidFill>
              <a:schemeClr val="tx2"/>
            </a:solidFill>
            <a:tailEnd type="arrow"/>
          </a:ln>
        </p:spPr>
        <p:style>
          <a:lnRef idx="2">
            <a:schemeClr val="dk1"/>
          </a:lnRef>
          <a:fillRef idx="0">
            <a:schemeClr val="dk1"/>
          </a:fillRef>
          <a:effectRef idx="1">
            <a:schemeClr val="dk1"/>
          </a:effectRef>
          <a:fontRef idx="minor">
            <a:schemeClr val="tx1"/>
          </a:fontRef>
        </p:style>
      </p:cxnSp>
      <p:cxnSp>
        <p:nvCxnSpPr>
          <p:cNvPr id="19" name="Straight Arrow Connector 18"/>
          <p:cNvCxnSpPr/>
          <p:nvPr/>
        </p:nvCxnSpPr>
        <p:spPr>
          <a:xfrm rot="10800000">
            <a:off x="7527484" y="5127576"/>
            <a:ext cx="862700" cy="2115"/>
          </a:xfrm>
          <a:prstGeom prst="straightConnector1">
            <a:avLst/>
          </a:prstGeom>
          <a:ln>
            <a:solidFill>
              <a:schemeClr val="tx2"/>
            </a:solidFill>
            <a:tailEnd type="arrow"/>
          </a:ln>
        </p:spPr>
        <p:style>
          <a:lnRef idx="2">
            <a:schemeClr val="dk1"/>
          </a:lnRef>
          <a:fillRef idx="0">
            <a:schemeClr val="dk1"/>
          </a:fillRef>
          <a:effectRef idx="1">
            <a:schemeClr val="dk1"/>
          </a:effectRef>
          <a:fontRef idx="minor">
            <a:schemeClr val="tx1"/>
          </a:fontRef>
        </p:style>
      </p:cxnSp>
      <p:sp>
        <p:nvSpPr>
          <p:cNvPr id="12" name="Rectangle 11"/>
          <p:cNvSpPr/>
          <p:nvPr/>
        </p:nvSpPr>
        <p:spPr>
          <a:xfrm>
            <a:off x="4990130" y="1676774"/>
            <a:ext cx="2232872" cy="1014942"/>
          </a:xfrm>
          <a:prstGeom prst="rect">
            <a:avLst/>
          </a:prstGeom>
        </p:spPr>
        <p:style>
          <a:lnRef idx="1">
            <a:schemeClr val="dk1"/>
          </a:lnRef>
          <a:fillRef idx="2">
            <a:schemeClr val="dk1"/>
          </a:fillRef>
          <a:effectRef idx="1">
            <a:schemeClr val="dk1"/>
          </a:effectRef>
          <a:fontRef idx="minor">
            <a:schemeClr val="dk1"/>
          </a:fontRef>
        </p:style>
        <p:txBody>
          <a:bodyPr lIns="121702" tIns="60852" rIns="121702" bIns="60852" anchor="ctr"/>
          <a:lstStyle/>
          <a:p>
            <a:pPr algn="ctr">
              <a:defRPr/>
            </a:pPr>
            <a:r>
              <a:rPr lang="en-US" sz="2100" dirty="0">
                <a:solidFill>
                  <a:srgbClr val="FF0000"/>
                </a:solidFill>
              </a:rPr>
              <a:t>Prevention</a:t>
            </a:r>
            <a:br>
              <a:rPr lang="en-US" sz="2100" dirty="0">
                <a:solidFill>
                  <a:srgbClr val="FF0000"/>
                </a:solidFill>
              </a:rPr>
            </a:br>
            <a:r>
              <a:rPr lang="en-US" sz="2100" dirty="0">
                <a:solidFill>
                  <a:srgbClr val="FF0000"/>
                </a:solidFill>
              </a:rPr>
              <a:t>Programs</a:t>
            </a:r>
          </a:p>
        </p:txBody>
      </p:sp>
      <p:sp>
        <p:nvSpPr>
          <p:cNvPr id="14" name="Rectangle 13"/>
          <p:cNvSpPr/>
          <p:nvPr/>
        </p:nvSpPr>
        <p:spPr>
          <a:xfrm>
            <a:off x="1336340" y="1879762"/>
            <a:ext cx="2638848" cy="1116436"/>
          </a:xfrm>
          <a:prstGeom prst="rect">
            <a:avLst/>
          </a:prstGeom>
        </p:spPr>
        <p:style>
          <a:lnRef idx="1">
            <a:schemeClr val="dk1"/>
          </a:lnRef>
          <a:fillRef idx="2">
            <a:schemeClr val="dk1"/>
          </a:fillRef>
          <a:effectRef idx="1">
            <a:schemeClr val="dk1"/>
          </a:effectRef>
          <a:fontRef idx="minor">
            <a:schemeClr val="dk1"/>
          </a:fontRef>
        </p:style>
        <p:txBody>
          <a:bodyPr lIns="121702" tIns="60852" rIns="121702" bIns="60852" anchor="ctr"/>
          <a:lstStyle/>
          <a:p>
            <a:pPr algn="ctr">
              <a:defRPr/>
            </a:pPr>
            <a:r>
              <a:rPr lang="en-US" sz="2100" dirty="0">
                <a:solidFill>
                  <a:srgbClr val="FF0000"/>
                </a:solidFill>
              </a:rPr>
              <a:t>Fuel Treatments</a:t>
            </a:r>
          </a:p>
        </p:txBody>
      </p:sp>
      <p:sp>
        <p:nvSpPr>
          <p:cNvPr id="16" name="Rectangle 15"/>
          <p:cNvSpPr/>
          <p:nvPr/>
        </p:nvSpPr>
        <p:spPr>
          <a:xfrm>
            <a:off x="1336340" y="6345506"/>
            <a:ext cx="2131378" cy="1014942"/>
          </a:xfrm>
          <a:prstGeom prst="rect">
            <a:avLst/>
          </a:prstGeom>
        </p:spPr>
        <p:style>
          <a:lnRef idx="1">
            <a:schemeClr val="dk1"/>
          </a:lnRef>
          <a:fillRef idx="2">
            <a:schemeClr val="dk1"/>
          </a:fillRef>
          <a:effectRef idx="1">
            <a:schemeClr val="dk1"/>
          </a:effectRef>
          <a:fontRef idx="minor">
            <a:schemeClr val="dk1"/>
          </a:fontRef>
        </p:style>
        <p:txBody>
          <a:bodyPr lIns="121702" tIns="60852" rIns="121702" bIns="60852" anchor="ctr"/>
          <a:lstStyle/>
          <a:p>
            <a:pPr algn="ctr">
              <a:defRPr/>
            </a:pPr>
            <a:r>
              <a:rPr lang="en-US" sz="2100" dirty="0">
                <a:solidFill>
                  <a:srgbClr val="FF0000"/>
                </a:solidFill>
              </a:rPr>
              <a:t>Response Capacity</a:t>
            </a:r>
          </a:p>
        </p:txBody>
      </p:sp>
      <p:sp>
        <p:nvSpPr>
          <p:cNvPr id="18" name="Rectangle 17"/>
          <p:cNvSpPr/>
          <p:nvPr/>
        </p:nvSpPr>
        <p:spPr>
          <a:xfrm>
            <a:off x="8641804" y="6562189"/>
            <a:ext cx="2131378" cy="1014942"/>
          </a:xfrm>
          <a:prstGeom prst="rect">
            <a:avLst/>
          </a:prstGeom>
        </p:spPr>
        <p:style>
          <a:lnRef idx="1">
            <a:schemeClr val="dk1"/>
          </a:lnRef>
          <a:fillRef idx="2">
            <a:schemeClr val="dk1"/>
          </a:fillRef>
          <a:effectRef idx="1">
            <a:schemeClr val="dk1"/>
          </a:effectRef>
          <a:fontRef idx="minor">
            <a:schemeClr val="dk1"/>
          </a:fontRef>
        </p:style>
        <p:txBody>
          <a:bodyPr lIns="121702" tIns="60852" rIns="121702" bIns="60852" anchor="ctr"/>
          <a:lstStyle/>
          <a:p>
            <a:pPr algn="ctr">
              <a:defRPr/>
            </a:pPr>
            <a:r>
              <a:rPr lang="en-US" sz="2100" dirty="0">
                <a:solidFill>
                  <a:srgbClr val="FF0000"/>
                </a:solidFill>
              </a:rPr>
              <a:t>Reduce Exposure</a:t>
            </a:r>
          </a:p>
        </p:txBody>
      </p:sp>
      <p:sp>
        <p:nvSpPr>
          <p:cNvPr id="24" name="Oval 23"/>
          <p:cNvSpPr/>
          <p:nvPr/>
        </p:nvSpPr>
        <p:spPr>
          <a:xfrm>
            <a:off x="1133352" y="4620105"/>
            <a:ext cx="2537354" cy="121793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21702" tIns="60852" rIns="121702" bIns="60852" anchor="ctr"/>
          <a:lstStyle/>
          <a:p>
            <a:pPr algn="ctr">
              <a:defRPr/>
            </a:pPr>
            <a:r>
              <a:rPr lang="en-US" sz="2100" dirty="0">
                <a:solidFill>
                  <a:schemeClr val="tx1"/>
                </a:solidFill>
              </a:rPr>
              <a:t>Suppression</a:t>
            </a:r>
            <a:br>
              <a:rPr lang="en-US" sz="2100" dirty="0">
                <a:solidFill>
                  <a:schemeClr val="tx1"/>
                </a:solidFill>
              </a:rPr>
            </a:br>
            <a:r>
              <a:rPr lang="en-US" sz="2100" dirty="0">
                <a:solidFill>
                  <a:schemeClr val="tx1"/>
                </a:solidFill>
              </a:rPr>
              <a:t>Response</a:t>
            </a:r>
          </a:p>
        </p:txBody>
      </p:sp>
      <p:cxnSp>
        <p:nvCxnSpPr>
          <p:cNvPr id="34" name="Straight Arrow Connector 33"/>
          <p:cNvCxnSpPr>
            <a:endCxn id="8" idx="2"/>
          </p:cNvCxnSpPr>
          <p:nvPr/>
        </p:nvCxnSpPr>
        <p:spPr>
          <a:xfrm>
            <a:off x="3670706" y="5127576"/>
            <a:ext cx="1116435" cy="0"/>
          </a:xfrm>
          <a:prstGeom prst="straightConnector1">
            <a:avLst/>
          </a:prstGeom>
          <a:ln>
            <a:solidFill>
              <a:schemeClr val="tx2"/>
            </a:solidFill>
            <a:tailEnd type="arrow"/>
          </a:ln>
        </p:spPr>
        <p:style>
          <a:lnRef idx="2">
            <a:schemeClr val="dk1"/>
          </a:lnRef>
          <a:fillRef idx="0">
            <a:schemeClr val="dk1"/>
          </a:fillRef>
          <a:effectRef idx="1">
            <a:schemeClr val="dk1"/>
          </a:effectRef>
          <a:fontRef idx="minor">
            <a:schemeClr val="tx1"/>
          </a:fontRef>
        </p:style>
      </p:cxnSp>
      <p:cxnSp>
        <p:nvCxnSpPr>
          <p:cNvPr id="37" name="Straight Arrow Connector 36"/>
          <p:cNvCxnSpPr>
            <a:endCxn id="24" idx="4"/>
          </p:cNvCxnSpPr>
          <p:nvPr/>
        </p:nvCxnSpPr>
        <p:spPr>
          <a:xfrm rot="5400000" flipH="1" flipV="1">
            <a:off x="2148294" y="6091778"/>
            <a:ext cx="507471" cy="422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8" name="Oval 37"/>
          <p:cNvSpPr/>
          <p:nvPr/>
        </p:nvSpPr>
        <p:spPr>
          <a:xfrm>
            <a:off x="4582039" y="6460695"/>
            <a:ext cx="3044825" cy="1319424"/>
          </a:xfrm>
          <a:prstGeom prst="ellipse">
            <a:avLst/>
          </a:prstGeom>
          <a:solidFill>
            <a:schemeClr val="accent4">
              <a:lumMod val="40000"/>
              <a:lumOff val="60000"/>
            </a:schemeClr>
          </a:solidFill>
          <a:ln w="25400">
            <a:solidFill>
              <a:schemeClr val="accent4">
                <a:lumMod val="75000"/>
              </a:schemeClr>
            </a:solidFill>
          </a:ln>
          <a:effectLst/>
        </p:spPr>
        <p:style>
          <a:lnRef idx="1">
            <a:schemeClr val="accent3"/>
          </a:lnRef>
          <a:fillRef idx="2">
            <a:schemeClr val="accent3"/>
          </a:fillRef>
          <a:effectRef idx="1">
            <a:schemeClr val="accent3"/>
          </a:effectRef>
          <a:fontRef idx="minor">
            <a:schemeClr val="dk1"/>
          </a:fontRef>
        </p:style>
        <p:txBody>
          <a:bodyPr lIns="121702" tIns="60852" rIns="121702" bIns="60852" anchor="ctr"/>
          <a:lstStyle/>
          <a:p>
            <a:pPr algn="ctr">
              <a:defRPr/>
            </a:pPr>
            <a:r>
              <a:rPr lang="en-US" sz="2100" dirty="0">
                <a:solidFill>
                  <a:schemeClr val="tx1"/>
                </a:solidFill>
              </a:rPr>
              <a:t>Consequences</a:t>
            </a:r>
          </a:p>
          <a:p>
            <a:pPr algn="ctr">
              <a:defRPr/>
            </a:pPr>
            <a:r>
              <a:rPr lang="en-US" sz="2100" dirty="0">
                <a:solidFill>
                  <a:schemeClr val="tx1"/>
                </a:solidFill>
              </a:rPr>
              <a:t>(Loss &amp; Gain)</a:t>
            </a:r>
          </a:p>
        </p:txBody>
      </p:sp>
      <p:cxnSp>
        <p:nvCxnSpPr>
          <p:cNvPr id="40" name="Straight Arrow Connector 39"/>
          <p:cNvCxnSpPr>
            <a:endCxn id="11" idx="0"/>
          </p:cNvCxnSpPr>
          <p:nvPr/>
        </p:nvCxnSpPr>
        <p:spPr>
          <a:xfrm rot="5400000">
            <a:off x="5954326" y="2843964"/>
            <a:ext cx="304483" cy="422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2" name="Straight Arrow Connector 41"/>
          <p:cNvCxnSpPr>
            <a:endCxn id="10" idx="0"/>
          </p:cNvCxnSpPr>
          <p:nvPr/>
        </p:nvCxnSpPr>
        <p:spPr>
          <a:xfrm rot="5400000">
            <a:off x="2452778" y="3199194"/>
            <a:ext cx="405977" cy="422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4" name="Straight Arrow Connector 93"/>
          <p:cNvCxnSpPr/>
          <p:nvPr/>
        </p:nvCxnSpPr>
        <p:spPr>
          <a:xfrm rot="10800000">
            <a:off x="7626863" y="7171154"/>
            <a:ext cx="1014942" cy="211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8" name="Straight Arrow Connector 97"/>
          <p:cNvCxnSpPr>
            <a:endCxn id="38" idx="0"/>
          </p:cNvCxnSpPr>
          <p:nvPr/>
        </p:nvCxnSpPr>
        <p:spPr>
          <a:xfrm rot="5400000">
            <a:off x="5799969" y="6156220"/>
            <a:ext cx="608965" cy="422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83072349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6" y="365131"/>
            <a:ext cx="10960101" cy="925511"/>
          </a:xfrm>
        </p:spPr>
        <p:txBody>
          <a:bodyPr>
            <a:normAutofit/>
          </a:bodyPr>
          <a:lstStyle/>
          <a:p>
            <a:r>
              <a:rPr lang="en-US" sz="3700" dirty="0"/>
              <a:t>Numerous Conceptual Models</a:t>
            </a:r>
          </a:p>
        </p:txBody>
      </p:sp>
      <p:sp>
        <p:nvSpPr>
          <p:cNvPr id="2" name="Date Placeholder 1"/>
          <p:cNvSpPr>
            <a:spLocks noGrp="1"/>
          </p:cNvSpPr>
          <p:nvPr>
            <p:ph type="dt" sz="half" idx="10"/>
          </p:nvPr>
        </p:nvSpPr>
        <p:spPr/>
        <p:txBody>
          <a:bodyPr/>
          <a:lstStyle/>
          <a:p>
            <a:pPr>
              <a:defRPr/>
            </a:pPr>
            <a:fld id="{B81121E5-FA87-44F1-B481-B2BB5D1DD246}" type="datetime1">
              <a:rPr lang="en-US" smtClean="0"/>
              <a:pPr>
                <a:defRPr/>
              </a:pPr>
              <a:t>9/10/2012</a:t>
            </a:fld>
            <a:endParaRPr lang="en-US" dirty="0"/>
          </a:p>
        </p:txBody>
      </p:sp>
      <p:sp>
        <p:nvSpPr>
          <p:cNvPr id="3" name="Slide Number Placeholder 2"/>
          <p:cNvSpPr>
            <a:spLocks noGrp="1"/>
          </p:cNvSpPr>
          <p:nvPr>
            <p:ph type="sldNum" sz="quarter" idx="12"/>
          </p:nvPr>
        </p:nvSpPr>
        <p:spPr/>
        <p:txBody>
          <a:bodyPr/>
          <a:lstStyle/>
          <a:p>
            <a:pPr>
              <a:defRPr/>
            </a:pPr>
            <a:fld id="{3E15A8DC-6912-46D7-83AA-25BD6F76F274}" type="slidenum">
              <a:rPr lang="en-US" smtClean="0"/>
              <a:pPr>
                <a:defRPr/>
              </a:pPr>
              <a:t>9</a:t>
            </a:fld>
            <a:endParaRPr lang="en-US" dirty="0"/>
          </a:p>
        </p:txBody>
      </p:sp>
      <p:pic>
        <p:nvPicPr>
          <p:cNvPr id="1026" name="Picture 2"/>
          <p:cNvPicPr>
            <a:picLocks noChangeAspect="1" noChangeArrowheads="1"/>
          </p:cNvPicPr>
          <p:nvPr/>
        </p:nvPicPr>
        <p:blipFill>
          <a:blip r:embed="rId3" cstate="print"/>
          <a:srcRect l="29687" t="25891" r="14844" b="19315"/>
          <a:stretch>
            <a:fillRect/>
          </a:stretch>
        </p:blipFill>
        <p:spPr bwMode="auto">
          <a:xfrm>
            <a:off x="259633" y="1725403"/>
            <a:ext cx="3895343" cy="2743200"/>
          </a:xfrm>
          <a:prstGeom prst="rect">
            <a:avLst/>
          </a:prstGeom>
          <a:noFill/>
          <a:ln w="9525">
            <a:solidFill>
              <a:schemeClr val="tx1"/>
            </a:solidFill>
            <a:miter lim="800000"/>
            <a:headEnd/>
            <a:tailEnd/>
          </a:ln>
        </p:spPr>
      </p:pic>
      <p:pic>
        <p:nvPicPr>
          <p:cNvPr id="1027" name="Picture 3"/>
          <p:cNvPicPr>
            <a:picLocks noChangeAspect="1" noChangeArrowheads="1"/>
          </p:cNvPicPr>
          <p:nvPr/>
        </p:nvPicPr>
        <p:blipFill>
          <a:blip r:embed="rId4" cstate="print"/>
          <a:srcRect l="28906" t="25890" r="14844" b="17123"/>
          <a:stretch>
            <a:fillRect/>
          </a:stretch>
        </p:blipFill>
        <p:spPr bwMode="auto">
          <a:xfrm>
            <a:off x="6355636" y="4849602"/>
            <a:ext cx="4114801" cy="2971800"/>
          </a:xfrm>
          <a:prstGeom prst="rect">
            <a:avLst/>
          </a:prstGeom>
          <a:noFill/>
          <a:ln w="9525">
            <a:solidFill>
              <a:schemeClr val="tx1"/>
            </a:solidFill>
            <a:miter lim="800000"/>
            <a:headEnd/>
            <a:tailEnd/>
          </a:ln>
        </p:spPr>
      </p:pic>
      <p:pic>
        <p:nvPicPr>
          <p:cNvPr id="1028" name="Picture 4"/>
          <p:cNvPicPr>
            <a:picLocks noChangeAspect="1" noChangeArrowheads="1"/>
          </p:cNvPicPr>
          <p:nvPr/>
        </p:nvPicPr>
        <p:blipFill>
          <a:blip r:embed="rId5" cstate="print"/>
          <a:srcRect l="28906" t="25890" r="14844" b="16027"/>
          <a:stretch>
            <a:fillRect/>
          </a:stretch>
        </p:blipFill>
        <p:spPr bwMode="auto">
          <a:xfrm>
            <a:off x="8260632" y="1725403"/>
            <a:ext cx="3810000" cy="2804584"/>
          </a:xfrm>
          <a:prstGeom prst="rect">
            <a:avLst/>
          </a:prstGeom>
          <a:noFill/>
          <a:ln w="9525">
            <a:solidFill>
              <a:schemeClr val="tx1"/>
            </a:solidFill>
            <a:miter lim="800000"/>
            <a:headEnd/>
            <a:tailEnd/>
          </a:ln>
        </p:spPr>
      </p:pic>
      <p:pic>
        <p:nvPicPr>
          <p:cNvPr id="1029" name="Picture 5"/>
          <p:cNvPicPr>
            <a:picLocks noChangeAspect="1" noChangeArrowheads="1"/>
          </p:cNvPicPr>
          <p:nvPr/>
        </p:nvPicPr>
        <p:blipFill>
          <a:blip r:embed="rId6" cstate="print"/>
          <a:srcRect l="29688" t="25890" r="15625" b="16027"/>
          <a:stretch>
            <a:fillRect/>
          </a:stretch>
        </p:blipFill>
        <p:spPr bwMode="auto">
          <a:xfrm>
            <a:off x="4423314" y="1725402"/>
            <a:ext cx="3723736" cy="2819400"/>
          </a:xfrm>
          <a:prstGeom prst="rect">
            <a:avLst/>
          </a:prstGeom>
          <a:noFill/>
          <a:ln w="9525">
            <a:solidFill>
              <a:schemeClr val="tx1"/>
            </a:solidFill>
            <a:miter lim="800000"/>
            <a:headEnd/>
            <a:tailEnd/>
          </a:ln>
        </p:spPr>
      </p:pic>
      <p:pic>
        <p:nvPicPr>
          <p:cNvPr id="1030" name="Picture 6"/>
          <p:cNvPicPr>
            <a:picLocks noChangeAspect="1" noChangeArrowheads="1"/>
          </p:cNvPicPr>
          <p:nvPr/>
        </p:nvPicPr>
        <p:blipFill>
          <a:blip r:embed="rId7" cstate="print"/>
          <a:srcRect l="32813" t="29178" r="14844" b="22603"/>
          <a:stretch>
            <a:fillRect/>
          </a:stretch>
        </p:blipFill>
        <p:spPr bwMode="auto">
          <a:xfrm>
            <a:off x="1478832" y="4849602"/>
            <a:ext cx="4525240" cy="29718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27863007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e_USIALE_Cohesive_Strategy_4_11_2012">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Lee_USIALE_Cohesive_Strategy_4_11_2012</Template>
  <TotalTime>121</TotalTime>
  <Words>1081</Words>
  <Application>Microsoft Office PowerPoint</Application>
  <PresentationFormat>Ledger Paper (11x17 in)</PresentationFormat>
  <Paragraphs>241</Paragraphs>
  <Slides>33</Slides>
  <Notes>9</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Lee_USIALE_Cohesive_Strategy_4_11_2012</vt:lpstr>
      <vt:lpstr>Using Science to Inform policy: A Cohesive Strategy for Wildland Fire Management</vt:lpstr>
      <vt:lpstr>What is the Cohesive Strategy? (the National Cohesive Wildland Fire Management Strategy ) </vt:lpstr>
      <vt:lpstr>Vision</vt:lpstr>
      <vt:lpstr>Cohesive Strategy Focus Areas:</vt:lpstr>
      <vt:lpstr>PowerPoint Presentation</vt:lpstr>
      <vt:lpstr>PowerPoint Presentation</vt:lpstr>
      <vt:lpstr>Fundamental Components of Fire</vt:lpstr>
      <vt:lpstr>PowerPoint Presentation</vt:lpstr>
      <vt:lpstr>Numerous Conceptual Models</vt:lpstr>
      <vt:lpstr>Basic Structure</vt:lpstr>
      <vt:lpstr>General Categories of Data</vt:lpstr>
      <vt:lpstr>General Categories of Data</vt:lpstr>
      <vt:lpstr>Dimensional Reduction Techniques</vt:lpstr>
      <vt:lpstr>Analytical Approach</vt:lpstr>
      <vt:lpstr>Crosswalk of Data to Nodes</vt:lpstr>
      <vt:lpstr>PowerPoint Presentation</vt:lpstr>
      <vt:lpstr>General templates for exploring options</vt:lpstr>
      <vt:lpstr>Example: Prescribed Fire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Acknowledgements</vt:lpstr>
      <vt:lpstr>PowerPoint Presentation</vt:lpstr>
    </vt:vector>
  </TitlesOfParts>
  <Company>Forest Service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Science to Inform policy: A Cohesive Strategy for Wildland Fire Management</dc:title>
  <dc:creator>Danny Lee</dc:creator>
  <cp:lastModifiedBy>Danny Lee</cp:lastModifiedBy>
  <cp:revision>10</cp:revision>
  <dcterms:created xsi:type="dcterms:W3CDTF">2012-09-10T11:53:46Z</dcterms:created>
  <dcterms:modified xsi:type="dcterms:W3CDTF">2012-09-10T13:55:44Z</dcterms:modified>
</cp:coreProperties>
</file>